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72" r:id="rId15"/>
    <p:sldId id="273" r:id="rId16"/>
    <p:sldId id="268" r:id="rId17"/>
    <p:sldId id="269" r:id="rId18"/>
    <p:sldId id="270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1" autoAdjust="0"/>
    <p:restoredTop sz="94660"/>
  </p:normalViewPr>
  <p:slideViewPr>
    <p:cSldViewPr>
      <p:cViewPr varScale="1">
        <p:scale>
          <a:sx n="69" d="100"/>
          <a:sy n="69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59F7A3-A825-4900-995F-D089D631CA91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A4740-61F1-42A0-9F85-B24DC24A4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25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A4740-61F1-42A0-9F85-B24DC24A48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2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561E80B-5F84-45BC-BE03-543A68C81023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ACF65F9-7907-47A8-AE96-D4CC6DD9E7B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1E80B-5F84-45BC-BE03-543A68C81023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F65F9-7907-47A8-AE96-D4CC6DD9E7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1E80B-5F84-45BC-BE03-543A68C81023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F65F9-7907-47A8-AE96-D4CC6DD9E7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561E80B-5F84-45BC-BE03-543A68C81023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ACF65F9-7907-47A8-AE96-D4CC6DD9E7B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561E80B-5F84-45BC-BE03-543A68C81023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ACF65F9-7907-47A8-AE96-D4CC6DD9E7B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1E80B-5F84-45BC-BE03-543A68C81023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F65F9-7907-47A8-AE96-D4CC6DD9E7B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1E80B-5F84-45BC-BE03-543A68C81023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F65F9-7907-47A8-AE96-D4CC6DD9E7B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561E80B-5F84-45BC-BE03-543A68C81023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ACF65F9-7907-47A8-AE96-D4CC6DD9E7B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1E80B-5F84-45BC-BE03-543A68C81023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F65F9-7907-47A8-AE96-D4CC6DD9E7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561E80B-5F84-45BC-BE03-543A68C81023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ACF65F9-7907-47A8-AE96-D4CC6DD9E7BD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561E80B-5F84-45BC-BE03-543A68C81023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ACF65F9-7907-47A8-AE96-D4CC6DD9E7BD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561E80B-5F84-45BC-BE03-543A68C81023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ACF65F9-7907-47A8-AE96-D4CC6DD9E7B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0"/>
            <a:ext cx="7772400" cy="1600200"/>
          </a:xfrm>
        </p:spPr>
        <p:txBody>
          <a:bodyPr/>
          <a:lstStyle/>
          <a:p>
            <a:r>
              <a:rPr lang="en-US" dirty="0" smtClean="0"/>
              <a:t>KELOMPOK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828800"/>
            <a:ext cx="6400800" cy="4267200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 dirty="0" err="1" smtClean="0"/>
              <a:t>Fahrani</a:t>
            </a:r>
            <a:r>
              <a:rPr lang="en-US" sz="4000" dirty="0" smtClean="0"/>
              <a:t> Diaz </a:t>
            </a:r>
            <a:r>
              <a:rPr lang="en-US" sz="4000" dirty="0" err="1" smtClean="0"/>
              <a:t>Fajriah</a:t>
            </a:r>
            <a:endParaRPr lang="en-US" sz="4000" dirty="0" smtClean="0"/>
          </a:p>
          <a:p>
            <a:pPr marL="742950" indent="-742950">
              <a:buFont typeface="+mj-lt"/>
              <a:buAutoNum type="arabicPeriod"/>
            </a:pPr>
            <a:r>
              <a:rPr lang="en-US" sz="4000" dirty="0" err="1" smtClean="0"/>
              <a:t>Istna</a:t>
            </a:r>
            <a:r>
              <a:rPr lang="en-US" sz="4000" dirty="0" smtClean="0"/>
              <a:t> </a:t>
            </a:r>
            <a:r>
              <a:rPr lang="en-US" sz="4000" dirty="0" err="1" smtClean="0"/>
              <a:t>Putri</a:t>
            </a:r>
            <a:r>
              <a:rPr lang="en-US" sz="4000" dirty="0" smtClean="0"/>
              <a:t> </a:t>
            </a:r>
            <a:r>
              <a:rPr lang="en-US" sz="4000" dirty="0" err="1" smtClean="0"/>
              <a:t>Meilani</a:t>
            </a:r>
            <a:endParaRPr lang="en-US" sz="4000" dirty="0" smtClean="0"/>
          </a:p>
          <a:p>
            <a:pPr marL="742950" indent="-742950">
              <a:buFont typeface="+mj-lt"/>
              <a:buAutoNum type="arabicPeriod"/>
            </a:pPr>
            <a:r>
              <a:rPr lang="en-US" sz="4000" dirty="0" err="1" smtClean="0"/>
              <a:t>Putri</a:t>
            </a:r>
            <a:r>
              <a:rPr lang="en-US" sz="4000" dirty="0" smtClean="0"/>
              <a:t> </a:t>
            </a:r>
            <a:r>
              <a:rPr lang="en-US" sz="4000" dirty="0" err="1" smtClean="0"/>
              <a:t>Ayunny</a:t>
            </a:r>
            <a:endParaRPr lang="en-US" sz="4000" dirty="0" smtClean="0"/>
          </a:p>
          <a:p>
            <a:pPr marL="742950" indent="-742950">
              <a:buFont typeface="+mj-lt"/>
              <a:buAutoNum type="arabicPeriod"/>
            </a:pPr>
            <a:r>
              <a:rPr lang="en-US" sz="4000" dirty="0" err="1" smtClean="0"/>
              <a:t>Putri</a:t>
            </a:r>
            <a:r>
              <a:rPr lang="en-US" sz="4000" dirty="0" smtClean="0"/>
              <a:t> </a:t>
            </a:r>
            <a:r>
              <a:rPr lang="en-US" sz="4000" dirty="0" err="1" smtClean="0"/>
              <a:t>Salsabilla</a:t>
            </a:r>
            <a:r>
              <a:rPr lang="en-US" sz="40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4182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381000"/>
            <a:ext cx="8229600" cy="5668963"/>
          </a:xfrm>
        </p:spPr>
        <p:txBody>
          <a:bodyPr>
            <a:normAutofit lnSpcReduction="10000"/>
          </a:bodyPr>
          <a:lstStyle/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altLang="x-none" sz="2400" dirty="0">
                <a:solidFill>
                  <a:prstClr val="black"/>
                </a:solidFill>
              </a:rPr>
              <a:t>C</a:t>
            </a:r>
            <a:r>
              <a:rPr lang="en-US" altLang="x-none" sz="2400" dirty="0" smtClean="0">
                <a:solidFill>
                  <a:prstClr val="black"/>
                </a:solidFill>
              </a:rPr>
              <a:t>. </a:t>
            </a:r>
            <a:r>
              <a:rPr lang="en-US" altLang="x-none" sz="2400" dirty="0">
                <a:solidFill>
                  <a:prstClr val="black"/>
                </a:solidFill>
              </a:rPr>
              <a:t>Material (</a:t>
            </a:r>
            <a:r>
              <a:rPr lang="en-US" altLang="x-none" sz="2400" dirty="0" err="1">
                <a:solidFill>
                  <a:prstClr val="black"/>
                </a:solidFill>
              </a:rPr>
              <a:t>fisik</a:t>
            </a:r>
            <a:r>
              <a:rPr lang="en-US" altLang="x-none" sz="2400" dirty="0">
                <a:solidFill>
                  <a:prstClr val="black"/>
                </a:solidFill>
              </a:rPr>
              <a:t>)</a:t>
            </a:r>
            <a:endParaRPr lang="x-none" sz="2400">
              <a:solidFill>
                <a:prstClr val="black"/>
              </a:solidFill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altLang="x-none" sz="2400" dirty="0">
                <a:solidFill>
                  <a:prstClr val="black"/>
                </a:solidFill>
              </a:rPr>
              <a:t>Perusahaan </a:t>
            </a:r>
            <a:r>
              <a:rPr lang="en-US" altLang="x-none" sz="2400" dirty="0" err="1">
                <a:solidFill>
                  <a:prstClr val="black"/>
                </a:solidFill>
              </a:rPr>
              <a:t>umumnya</a:t>
            </a:r>
            <a:r>
              <a:rPr lang="en-US" altLang="x-none" sz="2400" dirty="0">
                <a:solidFill>
                  <a:prstClr val="black"/>
                </a:solidFill>
              </a:rPr>
              <a:t> </a:t>
            </a:r>
            <a:r>
              <a:rPr lang="en-US" altLang="x-none" sz="2400" dirty="0" err="1">
                <a:solidFill>
                  <a:prstClr val="black"/>
                </a:solidFill>
              </a:rPr>
              <a:t>tidak</a:t>
            </a:r>
            <a:r>
              <a:rPr lang="en-US" altLang="x-none" sz="2400" dirty="0">
                <a:solidFill>
                  <a:prstClr val="black"/>
                </a:solidFill>
              </a:rPr>
              <a:t> </a:t>
            </a:r>
            <a:r>
              <a:rPr lang="en-US" altLang="x-none" sz="2400" dirty="0" err="1">
                <a:solidFill>
                  <a:prstClr val="black"/>
                </a:solidFill>
              </a:rPr>
              <a:t>menghasilkan</a:t>
            </a:r>
            <a:r>
              <a:rPr lang="en-US" altLang="x-none" sz="2400" dirty="0">
                <a:solidFill>
                  <a:prstClr val="black"/>
                </a:solidFill>
              </a:rPr>
              <a:t> </a:t>
            </a:r>
            <a:r>
              <a:rPr lang="en-US" altLang="x-none" sz="2400" dirty="0" err="1">
                <a:solidFill>
                  <a:prstClr val="black"/>
                </a:solidFill>
              </a:rPr>
              <a:t>sendiri</a:t>
            </a:r>
            <a:r>
              <a:rPr lang="en-US" altLang="x-none" sz="2400" dirty="0">
                <a:solidFill>
                  <a:prstClr val="black"/>
                </a:solidFill>
              </a:rPr>
              <a:t> </a:t>
            </a:r>
            <a:r>
              <a:rPr lang="en-US" altLang="x-none" sz="2400" dirty="0" err="1">
                <a:solidFill>
                  <a:prstClr val="black"/>
                </a:solidFill>
              </a:rPr>
              <a:t>bahan</a:t>
            </a:r>
            <a:r>
              <a:rPr lang="en-US" altLang="x-none" sz="2400" dirty="0">
                <a:solidFill>
                  <a:prstClr val="black"/>
                </a:solidFill>
              </a:rPr>
              <a:t> </a:t>
            </a:r>
            <a:r>
              <a:rPr lang="en-US" altLang="x-none" sz="2400" dirty="0" err="1">
                <a:solidFill>
                  <a:prstClr val="black"/>
                </a:solidFill>
              </a:rPr>
              <a:t>mentah</a:t>
            </a:r>
            <a:r>
              <a:rPr lang="en-US" altLang="x-none" sz="2400" dirty="0">
                <a:solidFill>
                  <a:prstClr val="black"/>
                </a:solidFill>
              </a:rPr>
              <a:t> yang </a:t>
            </a:r>
            <a:r>
              <a:rPr lang="en-US" altLang="x-none" sz="2400" dirty="0" err="1">
                <a:solidFill>
                  <a:prstClr val="black"/>
                </a:solidFill>
              </a:rPr>
              <a:t>dibutuhkan</a:t>
            </a:r>
            <a:r>
              <a:rPr lang="en-US" altLang="x-none" sz="2400" dirty="0">
                <a:solidFill>
                  <a:prstClr val="black"/>
                </a:solidFill>
              </a:rPr>
              <a:t>, </a:t>
            </a:r>
            <a:r>
              <a:rPr lang="en-US" altLang="x-none" sz="2400" dirty="0" err="1">
                <a:solidFill>
                  <a:prstClr val="black"/>
                </a:solidFill>
              </a:rPr>
              <a:t>tetali</a:t>
            </a:r>
            <a:r>
              <a:rPr lang="en-US" altLang="x-none" sz="2400" dirty="0">
                <a:solidFill>
                  <a:prstClr val="black"/>
                </a:solidFill>
              </a:rPr>
              <a:t> </a:t>
            </a:r>
            <a:r>
              <a:rPr lang="en-US" altLang="x-none" sz="2400" dirty="0" err="1">
                <a:solidFill>
                  <a:prstClr val="black"/>
                </a:solidFill>
              </a:rPr>
              <a:t>membeli</a:t>
            </a:r>
            <a:r>
              <a:rPr lang="en-US" altLang="x-none" sz="2400" dirty="0">
                <a:solidFill>
                  <a:prstClr val="black"/>
                </a:solidFill>
              </a:rPr>
              <a:t> </a:t>
            </a:r>
            <a:r>
              <a:rPr lang="en-US" altLang="x-none" sz="2400" dirty="0" err="1">
                <a:solidFill>
                  <a:prstClr val="black"/>
                </a:solidFill>
              </a:rPr>
              <a:t>dari</a:t>
            </a:r>
            <a:r>
              <a:rPr lang="en-US" altLang="x-none" sz="2400" dirty="0">
                <a:solidFill>
                  <a:prstClr val="black"/>
                </a:solidFill>
              </a:rPr>
              <a:t> </a:t>
            </a:r>
            <a:r>
              <a:rPr lang="en-US" altLang="x-none" sz="2400" dirty="0" err="1">
                <a:solidFill>
                  <a:prstClr val="black"/>
                </a:solidFill>
              </a:rPr>
              <a:t>pihak</a:t>
            </a:r>
            <a:r>
              <a:rPr lang="en-US" altLang="x-none" sz="2400" dirty="0">
                <a:solidFill>
                  <a:prstClr val="black"/>
                </a:solidFill>
              </a:rPr>
              <a:t> lain. </a:t>
            </a:r>
            <a:r>
              <a:rPr lang="en-US" altLang="x-none" sz="2400" dirty="0" err="1">
                <a:solidFill>
                  <a:prstClr val="black"/>
                </a:solidFill>
              </a:rPr>
              <a:t>Untuk</a:t>
            </a:r>
            <a:r>
              <a:rPr lang="en-US" altLang="x-none" sz="2400" dirty="0">
                <a:solidFill>
                  <a:prstClr val="black"/>
                </a:solidFill>
              </a:rPr>
              <a:t> </a:t>
            </a:r>
            <a:r>
              <a:rPr lang="en-US" altLang="x-none" sz="2400" dirty="0" err="1">
                <a:solidFill>
                  <a:prstClr val="black"/>
                </a:solidFill>
              </a:rPr>
              <a:t>itu</a:t>
            </a:r>
            <a:r>
              <a:rPr lang="en-US" altLang="x-none" sz="2400" dirty="0">
                <a:solidFill>
                  <a:prstClr val="black"/>
                </a:solidFill>
              </a:rPr>
              <a:t> </a:t>
            </a:r>
            <a:r>
              <a:rPr lang="en-US" altLang="x-none" sz="2400" dirty="0" err="1">
                <a:solidFill>
                  <a:prstClr val="black"/>
                </a:solidFill>
              </a:rPr>
              <a:t>manajer</a:t>
            </a:r>
            <a:r>
              <a:rPr lang="en-US" altLang="x-none" sz="2400" dirty="0">
                <a:solidFill>
                  <a:prstClr val="black"/>
                </a:solidFill>
              </a:rPr>
              <a:t> </a:t>
            </a:r>
            <a:r>
              <a:rPr lang="en-US" altLang="x-none" sz="2400" dirty="0" err="1">
                <a:solidFill>
                  <a:prstClr val="black"/>
                </a:solidFill>
              </a:rPr>
              <a:t>perusahaan</a:t>
            </a:r>
            <a:r>
              <a:rPr lang="en-US" altLang="x-none" sz="2400" dirty="0">
                <a:solidFill>
                  <a:prstClr val="black"/>
                </a:solidFill>
              </a:rPr>
              <a:t> </a:t>
            </a:r>
            <a:r>
              <a:rPr lang="en-US" altLang="x-none" sz="2400" dirty="0" err="1">
                <a:solidFill>
                  <a:prstClr val="black"/>
                </a:solidFill>
              </a:rPr>
              <a:t>berusaha</a:t>
            </a:r>
            <a:r>
              <a:rPr lang="en-US" altLang="x-none" sz="2400" dirty="0">
                <a:solidFill>
                  <a:prstClr val="black"/>
                </a:solidFill>
              </a:rPr>
              <a:t> </a:t>
            </a:r>
            <a:r>
              <a:rPr lang="en-US" altLang="x-none" sz="2400" dirty="0" err="1">
                <a:solidFill>
                  <a:prstClr val="black"/>
                </a:solidFill>
              </a:rPr>
              <a:t>untuk</a:t>
            </a:r>
            <a:r>
              <a:rPr lang="en-US" altLang="x-none" sz="2400" dirty="0">
                <a:solidFill>
                  <a:prstClr val="black"/>
                </a:solidFill>
              </a:rPr>
              <a:t> </a:t>
            </a:r>
            <a:r>
              <a:rPr lang="en-US" altLang="x-none" sz="2400" dirty="0" err="1">
                <a:solidFill>
                  <a:prstClr val="black"/>
                </a:solidFill>
              </a:rPr>
              <a:t>memperoleh</a:t>
            </a:r>
            <a:r>
              <a:rPr lang="en-US" altLang="x-none" sz="2400" dirty="0">
                <a:solidFill>
                  <a:prstClr val="black"/>
                </a:solidFill>
              </a:rPr>
              <a:t> </a:t>
            </a:r>
            <a:r>
              <a:rPr lang="en-US" altLang="x-none" sz="2400" dirty="0" err="1">
                <a:solidFill>
                  <a:prstClr val="black"/>
                </a:solidFill>
              </a:rPr>
              <a:t>bahan</a:t>
            </a:r>
            <a:r>
              <a:rPr lang="en-US" altLang="x-none" sz="2400" dirty="0">
                <a:solidFill>
                  <a:prstClr val="black"/>
                </a:solidFill>
              </a:rPr>
              <a:t> </a:t>
            </a:r>
            <a:r>
              <a:rPr lang="en-US" altLang="x-none" sz="2400" dirty="0" err="1">
                <a:solidFill>
                  <a:prstClr val="black"/>
                </a:solidFill>
              </a:rPr>
              <a:t>mentah</a:t>
            </a:r>
            <a:r>
              <a:rPr lang="en-US" altLang="x-none" sz="2400" dirty="0">
                <a:solidFill>
                  <a:prstClr val="black"/>
                </a:solidFill>
              </a:rPr>
              <a:t> </a:t>
            </a:r>
            <a:r>
              <a:rPr lang="en-US" altLang="x-none" sz="2400" dirty="0" err="1">
                <a:solidFill>
                  <a:prstClr val="black"/>
                </a:solidFill>
              </a:rPr>
              <a:t>dengan</a:t>
            </a:r>
            <a:r>
              <a:rPr lang="en-US" altLang="x-none" sz="2400" dirty="0">
                <a:solidFill>
                  <a:prstClr val="black"/>
                </a:solidFill>
              </a:rPr>
              <a:t> </a:t>
            </a:r>
            <a:r>
              <a:rPr lang="en-US" altLang="x-none" sz="2400" dirty="0" err="1">
                <a:solidFill>
                  <a:prstClr val="black"/>
                </a:solidFill>
              </a:rPr>
              <a:t>harga</a:t>
            </a:r>
            <a:r>
              <a:rPr lang="en-US" altLang="x-none" sz="2400" dirty="0">
                <a:solidFill>
                  <a:prstClr val="black"/>
                </a:solidFill>
              </a:rPr>
              <a:t> paling </a:t>
            </a:r>
            <a:r>
              <a:rPr lang="en-US" altLang="x-none" sz="2400" dirty="0" err="1">
                <a:solidFill>
                  <a:prstClr val="black"/>
                </a:solidFill>
              </a:rPr>
              <a:t>murah</a:t>
            </a:r>
            <a:r>
              <a:rPr lang="en-US" altLang="x-none" sz="2400" dirty="0">
                <a:solidFill>
                  <a:prstClr val="black"/>
                </a:solidFill>
              </a:rPr>
              <a:t>. </a:t>
            </a:r>
            <a:endParaRPr lang="x-none" sz="2400">
              <a:solidFill>
                <a:prstClr val="black"/>
              </a:solidFill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altLang="x-none" sz="2400" dirty="0" smtClean="0">
                <a:solidFill>
                  <a:prstClr val="black"/>
                </a:solidFill>
              </a:rPr>
              <a:t>D</a:t>
            </a:r>
            <a:r>
              <a:rPr lang="en-US" altLang="x-none" sz="2400" dirty="0">
                <a:solidFill>
                  <a:prstClr val="black"/>
                </a:solidFill>
              </a:rPr>
              <a:t>. Method (</a:t>
            </a:r>
            <a:r>
              <a:rPr lang="en-US" altLang="x-none" sz="2400" dirty="0" err="1">
                <a:solidFill>
                  <a:prstClr val="black"/>
                </a:solidFill>
              </a:rPr>
              <a:t>metode</a:t>
            </a:r>
            <a:r>
              <a:rPr lang="en-US" altLang="x-none" sz="2400" dirty="0">
                <a:solidFill>
                  <a:prstClr val="black"/>
                </a:solidFill>
              </a:rPr>
              <a:t>)</a:t>
            </a:r>
            <a:endParaRPr lang="x-none" sz="2400">
              <a:solidFill>
                <a:prstClr val="black"/>
              </a:solidFill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altLang="x-none" sz="2400" dirty="0" err="1">
                <a:solidFill>
                  <a:prstClr val="black"/>
                </a:solidFill>
              </a:rPr>
              <a:t>Metode</a:t>
            </a:r>
            <a:r>
              <a:rPr lang="en-US" altLang="x-none" sz="2400" dirty="0">
                <a:solidFill>
                  <a:prstClr val="black"/>
                </a:solidFill>
              </a:rPr>
              <a:t> </a:t>
            </a:r>
            <a:r>
              <a:rPr lang="en-US" altLang="x-none" sz="2400" dirty="0" err="1">
                <a:solidFill>
                  <a:prstClr val="black"/>
                </a:solidFill>
              </a:rPr>
              <a:t>sangat</a:t>
            </a:r>
            <a:r>
              <a:rPr lang="en-US" altLang="x-none" sz="2400" dirty="0">
                <a:solidFill>
                  <a:prstClr val="black"/>
                </a:solidFill>
              </a:rPr>
              <a:t> </a:t>
            </a:r>
            <a:r>
              <a:rPr lang="en-US" altLang="x-none" sz="2400" dirty="0" err="1">
                <a:solidFill>
                  <a:prstClr val="black"/>
                </a:solidFill>
              </a:rPr>
              <a:t>dibutuhkan</a:t>
            </a:r>
            <a:r>
              <a:rPr lang="en-US" altLang="x-none" sz="2400" dirty="0">
                <a:solidFill>
                  <a:prstClr val="black"/>
                </a:solidFill>
              </a:rPr>
              <a:t> agar </a:t>
            </a:r>
            <a:r>
              <a:rPr lang="en-US" altLang="x-none" sz="2400" dirty="0" err="1">
                <a:solidFill>
                  <a:prstClr val="black"/>
                </a:solidFill>
              </a:rPr>
              <a:t>mekanisme</a:t>
            </a:r>
            <a:r>
              <a:rPr lang="en-US" altLang="x-none" sz="2400" dirty="0">
                <a:solidFill>
                  <a:prstClr val="black"/>
                </a:solidFill>
              </a:rPr>
              <a:t> </a:t>
            </a:r>
            <a:r>
              <a:rPr lang="en-US" altLang="x-none" sz="2400" dirty="0" err="1">
                <a:solidFill>
                  <a:prstClr val="black"/>
                </a:solidFill>
              </a:rPr>
              <a:t>kerja</a:t>
            </a:r>
            <a:r>
              <a:rPr lang="en-US" altLang="x-none" sz="2400" dirty="0">
                <a:solidFill>
                  <a:prstClr val="black"/>
                </a:solidFill>
              </a:rPr>
              <a:t> </a:t>
            </a:r>
            <a:r>
              <a:rPr lang="en-US" altLang="x-none" sz="2400" dirty="0" err="1">
                <a:solidFill>
                  <a:prstClr val="black"/>
                </a:solidFill>
              </a:rPr>
              <a:t>berjalan</a:t>
            </a:r>
            <a:r>
              <a:rPr lang="en-US" altLang="x-none" sz="2400" dirty="0">
                <a:solidFill>
                  <a:prstClr val="black"/>
                </a:solidFill>
              </a:rPr>
              <a:t> </a:t>
            </a:r>
            <a:r>
              <a:rPr lang="en-US" altLang="x-none" sz="2400" dirty="0" err="1">
                <a:solidFill>
                  <a:prstClr val="black"/>
                </a:solidFill>
              </a:rPr>
              <a:t>efektif</a:t>
            </a:r>
            <a:r>
              <a:rPr lang="en-US" altLang="x-none" sz="2400" dirty="0">
                <a:solidFill>
                  <a:prstClr val="black"/>
                </a:solidFill>
              </a:rPr>
              <a:t> Dan </a:t>
            </a:r>
            <a:r>
              <a:rPr lang="en-US" altLang="x-none" sz="2400" dirty="0" err="1">
                <a:solidFill>
                  <a:prstClr val="black"/>
                </a:solidFill>
              </a:rPr>
              <a:t>efisien</a:t>
            </a:r>
            <a:r>
              <a:rPr lang="en-US" altLang="x-none" sz="2400" dirty="0">
                <a:solidFill>
                  <a:prstClr val="black"/>
                </a:solidFill>
              </a:rPr>
              <a:t>. </a:t>
            </a:r>
            <a:r>
              <a:rPr lang="en-US" altLang="x-none" sz="2400" dirty="0" err="1">
                <a:solidFill>
                  <a:prstClr val="black"/>
                </a:solidFill>
              </a:rPr>
              <a:t>Sesuai</a:t>
            </a:r>
            <a:r>
              <a:rPr lang="en-US" altLang="x-none" sz="2400" dirty="0">
                <a:solidFill>
                  <a:prstClr val="black"/>
                </a:solidFill>
              </a:rPr>
              <a:t> </a:t>
            </a:r>
            <a:r>
              <a:rPr lang="en-US" altLang="x-none" sz="2400" dirty="0" err="1">
                <a:solidFill>
                  <a:prstClr val="black"/>
                </a:solidFill>
              </a:rPr>
              <a:t>dengan</a:t>
            </a:r>
            <a:r>
              <a:rPr lang="en-US" altLang="x-none" sz="2400" dirty="0">
                <a:solidFill>
                  <a:prstClr val="black"/>
                </a:solidFill>
              </a:rPr>
              <a:t> </a:t>
            </a:r>
            <a:r>
              <a:rPr lang="en-US" altLang="x-none" sz="2400" dirty="0" err="1">
                <a:solidFill>
                  <a:prstClr val="black"/>
                </a:solidFill>
              </a:rPr>
              <a:t>kebutuhan</a:t>
            </a:r>
            <a:r>
              <a:rPr lang="en-US" altLang="x-none" sz="2400" dirty="0">
                <a:solidFill>
                  <a:prstClr val="black"/>
                </a:solidFill>
              </a:rPr>
              <a:t> </a:t>
            </a:r>
            <a:r>
              <a:rPr lang="en-US" altLang="x-none" sz="2400" dirty="0" err="1">
                <a:solidFill>
                  <a:prstClr val="black"/>
                </a:solidFill>
              </a:rPr>
              <a:t>perusahaab</a:t>
            </a:r>
            <a:r>
              <a:rPr lang="en-US" altLang="x-none" sz="2400" dirty="0">
                <a:solidFill>
                  <a:prstClr val="black"/>
                </a:solidFill>
              </a:rPr>
              <a:t>, </a:t>
            </a:r>
            <a:r>
              <a:rPr lang="en-US" altLang="x-none" sz="2400" dirty="0" err="1">
                <a:solidFill>
                  <a:prstClr val="black"/>
                </a:solidFill>
              </a:rPr>
              <a:t>baik</a:t>
            </a:r>
            <a:r>
              <a:rPr lang="en-US" altLang="x-none" sz="2400" dirty="0">
                <a:solidFill>
                  <a:prstClr val="black"/>
                </a:solidFill>
              </a:rPr>
              <a:t> </a:t>
            </a:r>
            <a:r>
              <a:rPr lang="en-US" altLang="x-none" sz="2400" dirty="0" err="1">
                <a:solidFill>
                  <a:prstClr val="black"/>
                </a:solidFill>
              </a:rPr>
              <a:t>menyangkut</a:t>
            </a:r>
            <a:r>
              <a:rPr lang="en-US" altLang="x-none" sz="2400" dirty="0">
                <a:solidFill>
                  <a:prstClr val="black"/>
                </a:solidFill>
              </a:rPr>
              <a:t> proses </a:t>
            </a:r>
            <a:r>
              <a:rPr lang="en-US" altLang="x-none" sz="2400" dirty="0" err="1">
                <a:solidFill>
                  <a:prstClr val="black"/>
                </a:solidFill>
              </a:rPr>
              <a:t>produksi</a:t>
            </a:r>
            <a:r>
              <a:rPr lang="en-US" altLang="x-none" sz="2400" dirty="0">
                <a:solidFill>
                  <a:prstClr val="black"/>
                </a:solidFill>
              </a:rPr>
              <a:t> </a:t>
            </a:r>
            <a:r>
              <a:rPr lang="en-US" altLang="x-none" sz="2400" dirty="0" err="1">
                <a:solidFill>
                  <a:prstClr val="black"/>
                </a:solidFill>
              </a:rPr>
              <a:t>maupun</a:t>
            </a:r>
            <a:r>
              <a:rPr lang="en-US" altLang="x-none" sz="2400" dirty="0">
                <a:solidFill>
                  <a:prstClr val="black"/>
                </a:solidFill>
              </a:rPr>
              <a:t> </a:t>
            </a:r>
            <a:r>
              <a:rPr lang="en-US" altLang="x-none" sz="2400" dirty="0" err="1">
                <a:solidFill>
                  <a:prstClr val="black"/>
                </a:solidFill>
              </a:rPr>
              <a:t>administrasi</a:t>
            </a:r>
            <a:r>
              <a:rPr lang="en-US" altLang="x-none" sz="2400" dirty="0">
                <a:solidFill>
                  <a:prstClr val="black"/>
                </a:solidFill>
              </a:rPr>
              <a:t>.</a:t>
            </a:r>
            <a:endParaRPr lang="x-none" sz="2400">
              <a:solidFill>
                <a:prstClr val="black"/>
              </a:solidFill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altLang="x-none" sz="2400" dirty="0">
                <a:solidFill>
                  <a:prstClr val="black"/>
                </a:solidFill>
              </a:rPr>
              <a:t>E. Market (</a:t>
            </a:r>
            <a:r>
              <a:rPr lang="en-US" altLang="x-none" sz="2400" dirty="0" err="1">
                <a:solidFill>
                  <a:prstClr val="black"/>
                </a:solidFill>
              </a:rPr>
              <a:t>pasar</a:t>
            </a:r>
            <a:r>
              <a:rPr lang="en-US" altLang="x-none" sz="2400" dirty="0">
                <a:solidFill>
                  <a:prstClr val="black"/>
                </a:solidFill>
              </a:rPr>
              <a:t>)</a:t>
            </a:r>
            <a:endParaRPr lang="x-none" sz="2400">
              <a:solidFill>
                <a:prstClr val="black"/>
              </a:solidFill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altLang="x-none" sz="2400" dirty="0" err="1">
                <a:solidFill>
                  <a:prstClr val="black"/>
                </a:solidFill>
              </a:rPr>
              <a:t>Jika</a:t>
            </a:r>
            <a:r>
              <a:rPr lang="en-US" altLang="x-none" sz="2400" dirty="0">
                <a:solidFill>
                  <a:prstClr val="black"/>
                </a:solidFill>
              </a:rPr>
              <a:t> </a:t>
            </a:r>
            <a:r>
              <a:rPr lang="en-US" altLang="x-none" sz="2400" dirty="0" err="1">
                <a:solidFill>
                  <a:prstClr val="black"/>
                </a:solidFill>
              </a:rPr>
              <a:t>barang</a:t>
            </a:r>
            <a:r>
              <a:rPr lang="en-US" altLang="x-none" sz="2400" dirty="0">
                <a:solidFill>
                  <a:prstClr val="black"/>
                </a:solidFill>
              </a:rPr>
              <a:t> yang </a:t>
            </a:r>
            <a:r>
              <a:rPr lang="en-US" altLang="x-none" sz="2400" dirty="0" err="1">
                <a:solidFill>
                  <a:prstClr val="black"/>
                </a:solidFill>
              </a:rPr>
              <a:t>diproduksi</a:t>
            </a:r>
            <a:r>
              <a:rPr lang="en-US" altLang="x-none" sz="2400" dirty="0">
                <a:solidFill>
                  <a:prstClr val="black"/>
                </a:solidFill>
              </a:rPr>
              <a:t> </a:t>
            </a:r>
            <a:r>
              <a:rPr lang="en-US" altLang="x-none" sz="2400" dirty="0" err="1">
                <a:solidFill>
                  <a:prstClr val="black"/>
                </a:solidFill>
              </a:rPr>
              <a:t>tidak</a:t>
            </a:r>
            <a:r>
              <a:rPr lang="en-US" altLang="x-none" sz="2400" dirty="0">
                <a:solidFill>
                  <a:prstClr val="black"/>
                </a:solidFill>
              </a:rPr>
              <a:t> </a:t>
            </a:r>
            <a:r>
              <a:rPr lang="en-US" altLang="x-none" sz="2400" dirty="0" err="1">
                <a:solidFill>
                  <a:prstClr val="black"/>
                </a:solidFill>
              </a:rPr>
              <a:t>laku</a:t>
            </a:r>
            <a:r>
              <a:rPr lang="en-US" altLang="x-none" sz="2400" dirty="0">
                <a:solidFill>
                  <a:prstClr val="black"/>
                </a:solidFill>
              </a:rPr>
              <a:t>, proses </a:t>
            </a:r>
            <a:r>
              <a:rPr lang="en-US" altLang="x-none" sz="2400" dirty="0" err="1">
                <a:solidFill>
                  <a:prstClr val="black"/>
                </a:solidFill>
              </a:rPr>
              <a:t>produksi</a:t>
            </a:r>
            <a:r>
              <a:rPr lang="en-US" altLang="x-none" sz="2400" dirty="0">
                <a:solidFill>
                  <a:prstClr val="black"/>
                </a:solidFill>
              </a:rPr>
              <a:t> </a:t>
            </a:r>
            <a:r>
              <a:rPr lang="en-US" altLang="x-none" sz="2400" dirty="0" err="1">
                <a:solidFill>
                  <a:prstClr val="black"/>
                </a:solidFill>
              </a:rPr>
              <a:t>barang</a:t>
            </a:r>
            <a:r>
              <a:rPr lang="en-US" altLang="x-none" sz="2400" dirty="0">
                <a:solidFill>
                  <a:prstClr val="black"/>
                </a:solidFill>
              </a:rPr>
              <a:t> </a:t>
            </a:r>
            <a:r>
              <a:rPr lang="en-US" altLang="x-none" sz="2400" dirty="0" err="1">
                <a:solidFill>
                  <a:prstClr val="black"/>
                </a:solidFill>
              </a:rPr>
              <a:t>akan</a:t>
            </a:r>
            <a:r>
              <a:rPr lang="en-US" altLang="x-none" sz="2400" dirty="0">
                <a:solidFill>
                  <a:prstClr val="black"/>
                </a:solidFill>
              </a:rPr>
              <a:t> </a:t>
            </a:r>
            <a:r>
              <a:rPr lang="en-US" altLang="x-none" sz="2400" dirty="0" err="1">
                <a:solidFill>
                  <a:prstClr val="black"/>
                </a:solidFill>
              </a:rPr>
              <a:t>berhenti</a:t>
            </a:r>
            <a:r>
              <a:rPr lang="en-US" altLang="x-none" sz="2400" dirty="0">
                <a:solidFill>
                  <a:prstClr val="black"/>
                </a:solidFill>
              </a:rPr>
              <a:t>. </a:t>
            </a:r>
            <a:r>
              <a:rPr lang="en-US" altLang="x-none" sz="2400" dirty="0" err="1">
                <a:solidFill>
                  <a:prstClr val="black"/>
                </a:solidFill>
              </a:rPr>
              <a:t>Penguasaan</a:t>
            </a:r>
            <a:r>
              <a:rPr lang="en-US" altLang="x-none" sz="2400" dirty="0">
                <a:solidFill>
                  <a:prstClr val="black"/>
                </a:solidFill>
              </a:rPr>
              <a:t> </a:t>
            </a:r>
            <a:r>
              <a:rPr lang="en-US" altLang="x-none" sz="2400" dirty="0" err="1">
                <a:solidFill>
                  <a:prstClr val="black"/>
                </a:solidFill>
              </a:rPr>
              <a:t>pasar</a:t>
            </a:r>
            <a:r>
              <a:rPr lang="en-US" altLang="x-none" sz="2400" dirty="0">
                <a:solidFill>
                  <a:prstClr val="black"/>
                </a:solidFill>
              </a:rPr>
              <a:t> </a:t>
            </a:r>
            <a:r>
              <a:rPr lang="en-US" altLang="x-none" sz="2400" dirty="0" err="1">
                <a:solidFill>
                  <a:prstClr val="black"/>
                </a:solidFill>
              </a:rPr>
              <a:t>dalam</a:t>
            </a:r>
            <a:r>
              <a:rPr lang="en-US" altLang="x-none" sz="2400" dirty="0">
                <a:solidFill>
                  <a:prstClr val="black"/>
                </a:solidFill>
              </a:rPr>
              <a:t> </a:t>
            </a:r>
            <a:r>
              <a:rPr lang="en-US" altLang="x-none" sz="2400" dirty="0" err="1">
                <a:solidFill>
                  <a:prstClr val="black"/>
                </a:solidFill>
              </a:rPr>
              <a:t>arti</a:t>
            </a:r>
            <a:r>
              <a:rPr lang="en-US" altLang="x-none" sz="2400" dirty="0">
                <a:solidFill>
                  <a:prstClr val="black"/>
                </a:solidFill>
              </a:rPr>
              <a:t> </a:t>
            </a:r>
            <a:r>
              <a:rPr lang="en-US" altLang="x-none" sz="2400" dirty="0" err="1">
                <a:solidFill>
                  <a:prstClr val="black"/>
                </a:solidFill>
              </a:rPr>
              <a:t>menyebarkan</a:t>
            </a:r>
            <a:r>
              <a:rPr lang="en-US" altLang="x-none" sz="2400" dirty="0">
                <a:solidFill>
                  <a:prstClr val="black"/>
                </a:solidFill>
              </a:rPr>
              <a:t> </a:t>
            </a:r>
            <a:r>
              <a:rPr lang="en-US" altLang="x-none" sz="2400" dirty="0" err="1">
                <a:solidFill>
                  <a:prstClr val="black"/>
                </a:solidFill>
              </a:rPr>
              <a:t>hasil</a:t>
            </a:r>
            <a:r>
              <a:rPr lang="en-US" altLang="x-none" sz="2400" dirty="0">
                <a:solidFill>
                  <a:prstClr val="black"/>
                </a:solidFill>
              </a:rPr>
              <a:t> </a:t>
            </a:r>
            <a:r>
              <a:rPr lang="en-US" altLang="x-none" sz="2400" dirty="0" err="1">
                <a:solidFill>
                  <a:prstClr val="black"/>
                </a:solidFill>
              </a:rPr>
              <a:t>produksi</a:t>
            </a:r>
            <a:r>
              <a:rPr lang="en-US" altLang="x-none" sz="2400" dirty="0">
                <a:solidFill>
                  <a:prstClr val="black"/>
                </a:solidFill>
              </a:rPr>
              <a:t> </a:t>
            </a:r>
            <a:r>
              <a:rPr lang="en-US" altLang="x-none" sz="2400" dirty="0" err="1">
                <a:solidFill>
                  <a:prstClr val="black"/>
                </a:solidFill>
              </a:rPr>
              <a:t>merupakan</a:t>
            </a:r>
            <a:r>
              <a:rPr lang="en-US" altLang="x-none" sz="2400" dirty="0">
                <a:solidFill>
                  <a:prstClr val="black"/>
                </a:solidFill>
              </a:rPr>
              <a:t> </a:t>
            </a:r>
            <a:r>
              <a:rPr lang="en-US" altLang="x-none" sz="2400" dirty="0" err="1">
                <a:solidFill>
                  <a:prstClr val="black"/>
                </a:solidFill>
              </a:rPr>
              <a:t>faktor</a:t>
            </a:r>
            <a:r>
              <a:rPr lang="en-US" altLang="x-none" sz="2400" dirty="0">
                <a:solidFill>
                  <a:prstClr val="black"/>
                </a:solidFill>
              </a:rPr>
              <a:t> </a:t>
            </a:r>
            <a:r>
              <a:rPr lang="en-US" altLang="x-none" sz="2400" dirty="0" err="1">
                <a:solidFill>
                  <a:prstClr val="black"/>
                </a:solidFill>
              </a:rPr>
              <a:t>menentukan</a:t>
            </a:r>
            <a:r>
              <a:rPr lang="en-US" altLang="x-none" sz="2400" dirty="0">
                <a:solidFill>
                  <a:prstClr val="black"/>
                </a:solidFill>
              </a:rPr>
              <a:t> </a:t>
            </a:r>
            <a:r>
              <a:rPr lang="en-US" altLang="x-none" sz="2400" dirty="0" err="1">
                <a:solidFill>
                  <a:prstClr val="black"/>
                </a:solidFill>
              </a:rPr>
              <a:t>dalam</a:t>
            </a:r>
            <a:r>
              <a:rPr lang="en-US" altLang="x-none" sz="2400" dirty="0">
                <a:solidFill>
                  <a:prstClr val="black"/>
                </a:solidFill>
              </a:rPr>
              <a:t> Perusahaan.</a:t>
            </a:r>
            <a:endParaRPr lang="x-none" sz="240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166443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228600"/>
            <a:ext cx="8763000" cy="6019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b="1" dirty="0" smtClean="0"/>
              <a:t>3. </a:t>
            </a:r>
            <a:r>
              <a:rPr lang="en-US" sz="2400" b="1" dirty="0" err="1" smtClean="0"/>
              <a:t>Perencanaan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admistrasi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usaha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kerajinan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dari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bahan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limbah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berbentuk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bangun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datar</a:t>
            </a:r>
            <a:r>
              <a:rPr lang="en-US" sz="2400" b="1" dirty="0" smtClean="0"/>
              <a:t> 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Menurut</a:t>
            </a:r>
            <a:r>
              <a:rPr lang="en-US" sz="2400" dirty="0" smtClean="0"/>
              <a:t> </a:t>
            </a:r>
            <a:r>
              <a:rPr lang="en-US" sz="2400" dirty="0" err="1" smtClean="0"/>
              <a:t>pendapat</a:t>
            </a:r>
            <a:r>
              <a:rPr lang="en-US" sz="2400" dirty="0" smtClean="0"/>
              <a:t> Prof. </a:t>
            </a:r>
            <a:r>
              <a:rPr lang="en-US" sz="2400" dirty="0" err="1" smtClean="0"/>
              <a:t>Dr</a:t>
            </a:r>
            <a:r>
              <a:rPr lang="en-US" sz="2400" dirty="0" smtClean="0"/>
              <a:t> S. </a:t>
            </a:r>
            <a:r>
              <a:rPr lang="en-US" sz="2400" dirty="0" err="1" smtClean="0"/>
              <a:t>Prajudi</a:t>
            </a:r>
            <a:r>
              <a:rPr lang="en-US" sz="2400" dirty="0" smtClean="0"/>
              <a:t> </a:t>
            </a:r>
            <a:r>
              <a:rPr lang="en-US" sz="2400" dirty="0" err="1" smtClean="0"/>
              <a:t>Admosudirjo</a:t>
            </a:r>
            <a:r>
              <a:rPr lang="en-US" sz="2400" dirty="0" smtClean="0"/>
              <a:t> S.H , </a:t>
            </a:r>
            <a:r>
              <a:rPr lang="en-US" sz="2400" dirty="0" err="1" smtClean="0"/>
              <a:t>administrasi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proses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tata</a:t>
            </a:r>
            <a:r>
              <a:rPr lang="en-US" sz="2400" dirty="0" smtClean="0"/>
              <a:t> </a:t>
            </a:r>
            <a:r>
              <a:rPr lang="en-US" sz="2400" dirty="0" err="1" smtClean="0"/>
              <a:t>cara</a:t>
            </a:r>
            <a:r>
              <a:rPr lang="en-US" sz="2400" dirty="0" smtClean="0"/>
              <a:t> </a:t>
            </a:r>
            <a:r>
              <a:rPr lang="en-US" sz="2400" dirty="0" err="1" smtClean="0"/>
              <a:t>kerja</a:t>
            </a:r>
            <a:r>
              <a:rPr lang="en-US" sz="2400" dirty="0" smtClean="0"/>
              <a:t> yang </a:t>
            </a:r>
            <a:r>
              <a:rPr lang="en-US" sz="2400" dirty="0" err="1" smtClean="0"/>
              <a:t>terdapat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setiap</a:t>
            </a:r>
            <a:r>
              <a:rPr lang="en-US" sz="2400" dirty="0" smtClean="0"/>
              <a:t> </a:t>
            </a:r>
            <a:r>
              <a:rPr lang="en-US" sz="2400" dirty="0" err="1" smtClean="0"/>
              <a:t>usaha</a:t>
            </a:r>
            <a:r>
              <a:rPr lang="en-US" sz="2400" dirty="0" smtClean="0"/>
              <a:t> </a:t>
            </a:r>
            <a:r>
              <a:rPr lang="en-US" sz="2400" dirty="0" err="1" smtClean="0"/>
              <a:t>baik</a:t>
            </a:r>
            <a:r>
              <a:rPr lang="en-US" sz="2400" dirty="0" smtClean="0"/>
              <a:t> </a:t>
            </a:r>
            <a:r>
              <a:rPr lang="en-US" sz="2400" dirty="0" err="1" smtClean="0"/>
              <a:t>usaha</a:t>
            </a:r>
            <a:r>
              <a:rPr lang="en-US" sz="2400" dirty="0" smtClean="0"/>
              <a:t> </a:t>
            </a:r>
            <a:r>
              <a:rPr lang="en-US" sz="2400" dirty="0" err="1" smtClean="0"/>
              <a:t>kenegaraan</a:t>
            </a:r>
            <a:r>
              <a:rPr lang="en-US" sz="2400" dirty="0" smtClean="0"/>
              <a:t> </a:t>
            </a:r>
            <a:r>
              <a:rPr lang="en-US" sz="2400" dirty="0" err="1" smtClean="0"/>
              <a:t>maupun</a:t>
            </a:r>
            <a:r>
              <a:rPr lang="en-US" sz="2400" dirty="0" smtClean="0"/>
              <a:t> </a:t>
            </a:r>
            <a:r>
              <a:rPr lang="en-US" sz="2400" dirty="0" err="1" smtClean="0"/>
              <a:t>swasta</a:t>
            </a:r>
            <a:r>
              <a:rPr lang="en-US" sz="2400" dirty="0" smtClean="0"/>
              <a:t>, </a:t>
            </a:r>
            <a:r>
              <a:rPr lang="en-US" sz="2400" dirty="0" err="1" smtClean="0"/>
              <a:t>usaha</a:t>
            </a:r>
            <a:r>
              <a:rPr lang="en-US" sz="2400" dirty="0" smtClean="0"/>
              <a:t> </a:t>
            </a:r>
            <a:r>
              <a:rPr lang="en-US" sz="2400" dirty="0" err="1" smtClean="0"/>
              <a:t>sipil</a:t>
            </a:r>
            <a:r>
              <a:rPr lang="en-US" sz="2400" dirty="0" smtClean="0"/>
              <a:t> </a:t>
            </a:r>
            <a:r>
              <a:rPr lang="en-US" sz="2400" dirty="0" err="1" smtClean="0"/>
              <a:t>maupun</a:t>
            </a:r>
            <a:r>
              <a:rPr lang="en-US" sz="2400" dirty="0" smtClean="0"/>
              <a:t> </a:t>
            </a:r>
            <a:r>
              <a:rPr lang="en-US" sz="2400" dirty="0" err="1" smtClean="0"/>
              <a:t>militer</a:t>
            </a:r>
            <a:r>
              <a:rPr lang="en-US" sz="2400" dirty="0" smtClean="0"/>
              <a:t>,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usaha</a:t>
            </a:r>
            <a:r>
              <a:rPr lang="en-US" sz="2400" dirty="0" smtClean="0"/>
              <a:t> </a:t>
            </a:r>
            <a:r>
              <a:rPr lang="en-US" sz="2400" dirty="0" err="1" smtClean="0"/>
              <a:t>besar</a:t>
            </a:r>
            <a:r>
              <a:rPr lang="en-US" sz="2400" dirty="0" smtClean="0"/>
              <a:t> </a:t>
            </a:r>
            <a:r>
              <a:rPr lang="en-US" sz="2400" dirty="0" err="1" smtClean="0"/>
              <a:t>maupun</a:t>
            </a:r>
            <a:r>
              <a:rPr lang="en-US" sz="2400" dirty="0" smtClean="0"/>
              <a:t> </a:t>
            </a:r>
            <a:r>
              <a:rPr lang="en-US" sz="2400" dirty="0" err="1" smtClean="0"/>
              <a:t>kecil</a:t>
            </a:r>
            <a:r>
              <a:rPr lang="en-US" sz="2400" dirty="0" smtClean="0"/>
              <a:t>. </a:t>
            </a:r>
          </a:p>
          <a:p>
            <a:pPr marL="0" indent="0"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Pencatatan</a:t>
            </a:r>
            <a:r>
              <a:rPr lang="en-US" sz="2400" dirty="0" smtClean="0"/>
              <a:t> </a:t>
            </a:r>
            <a:r>
              <a:rPr lang="en-US" sz="2400" dirty="0" err="1" smtClean="0"/>
              <a:t>semua</a:t>
            </a:r>
            <a:r>
              <a:rPr lang="en-US" sz="2400" dirty="0" smtClean="0"/>
              <a:t> </a:t>
            </a:r>
            <a:r>
              <a:rPr lang="en-US" sz="2400" dirty="0" err="1" smtClean="0"/>
              <a:t>kegiatan</a:t>
            </a:r>
            <a:r>
              <a:rPr lang="en-US" sz="2400" dirty="0" smtClean="0"/>
              <a:t> </a:t>
            </a:r>
            <a:r>
              <a:rPr lang="en-US" sz="2400" dirty="0" err="1" smtClean="0"/>
              <a:t>usaha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diperlukan</a:t>
            </a:r>
            <a:r>
              <a:rPr lang="en-US" sz="2400" dirty="0" smtClean="0"/>
              <a:t> </a:t>
            </a:r>
            <a:r>
              <a:rPr lang="en-US" sz="2400" dirty="0" err="1" smtClean="0"/>
              <a:t>bagi</a:t>
            </a:r>
            <a:r>
              <a:rPr lang="en-US" sz="2400" dirty="0" smtClean="0"/>
              <a:t> </a:t>
            </a:r>
            <a:r>
              <a:rPr lang="en-US" sz="2400" dirty="0" err="1" smtClean="0"/>
              <a:t>kelancaran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pengelolaan</a:t>
            </a:r>
            <a:r>
              <a:rPr lang="en-US" sz="2400" dirty="0" smtClean="0"/>
              <a:t> </a:t>
            </a:r>
            <a:r>
              <a:rPr lang="en-US" sz="2400" dirty="0" err="1" smtClean="0"/>
              <a:t>perusahaan</a:t>
            </a:r>
            <a:r>
              <a:rPr lang="en-US" sz="2400" dirty="0" smtClean="0"/>
              <a:t> </a:t>
            </a:r>
            <a:r>
              <a:rPr lang="en-US" sz="2400" dirty="0" err="1" smtClean="0"/>
              <a:t>merupakan</a:t>
            </a:r>
            <a:r>
              <a:rPr lang="en-US" sz="2400" dirty="0" smtClean="0"/>
              <a:t> </a:t>
            </a:r>
            <a:r>
              <a:rPr lang="en-US" sz="2400" dirty="0" err="1" smtClean="0"/>
              <a:t>tugas</a:t>
            </a:r>
            <a:r>
              <a:rPr lang="en-US" sz="2400" dirty="0" smtClean="0"/>
              <a:t> </a:t>
            </a:r>
            <a:r>
              <a:rPr lang="en-US" sz="2400" dirty="0" err="1" smtClean="0"/>
              <a:t>admistrasi</a:t>
            </a:r>
            <a:r>
              <a:rPr lang="en-US" sz="2400" dirty="0" smtClean="0"/>
              <a:t>. </a:t>
            </a:r>
            <a:r>
              <a:rPr lang="en-US" sz="2400" dirty="0" err="1" smtClean="0"/>
              <a:t>Tugas</a:t>
            </a:r>
            <a:r>
              <a:rPr lang="en-US" sz="2400" dirty="0" smtClean="0"/>
              <a:t> </a:t>
            </a:r>
            <a:r>
              <a:rPr lang="en-US" sz="2400" dirty="0" err="1" smtClean="0"/>
              <a:t>tersebut</a:t>
            </a:r>
            <a:r>
              <a:rPr lang="en-US" sz="2400" dirty="0" smtClean="0"/>
              <a:t> </a:t>
            </a:r>
            <a:r>
              <a:rPr lang="en-US" sz="2400" dirty="0" err="1" smtClean="0"/>
              <a:t>meliputi</a:t>
            </a:r>
            <a:r>
              <a:rPr lang="en-US" sz="2400" dirty="0" smtClean="0"/>
              <a:t> </a:t>
            </a:r>
            <a:r>
              <a:rPr lang="en-US" sz="2400" dirty="0" err="1" smtClean="0"/>
              <a:t>pencatatan</a:t>
            </a:r>
            <a:r>
              <a:rPr lang="en-US" sz="2400" dirty="0" smtClean="0"/>
              <a:t> data-data </a:t>
            </a:r>
            <a:r>
              <a:rPr lang="en-US" sz="2400" dirty="0" err="1" smtClean="0"/>
              <a:t>transaksi</a:t>
            </a:r>
            <a:r>
              <a:rPr lang="en-US" sz="2400" dirty="0" smtClean="0"/>
              <a:t> </a:t>
            </a:r>
            <a:r>
              <a:rPr lang="en-US" sz="2400" dirty="0" err="1" smtClean="0"/>
              <a:t>bisnis</a:t>
            </a:r>
            <a:r>
              <a:rPr lang="en-US" sz="2400" dirty="0" smtClean="0"/>
              <a:t>, </a:t>
            </a:r>
            <a:r>
              <a:rPr lang="en-US" sz="2400" dirty="0" err="1" smtClean="0"/>
              <a:t>keuangan</a:t>
            </a:r>
            <a:r>
              <a:rPr lang="en-US" sz="2400" dirty="0" smtClean="0"/>
              <a:t>, </a:t>
            </a:r>
            <a:r>
              <a:rPr lang="en-US" sz="2400" dirty="0" err="1" smtClean="0"/>
              <a:t>produksi</a:t>
            </a:r>
            <a:r>
              <a:rPr lang="en-US" sz="2400" dirty="0" smtClean="0"/>
              <a:t>, </a:t>
            </a:r>
            <a:r>
              <a:rPr lang="en-US" sz="2400" dirty="0" err="1" smtClean="0"/>
              <a:t>persediaan</a:t>
            </a:r>
            <a:r>
              <a:rPr lang="en-US" sz="2400" dirty="0" smtClean="0"/>
              <a:t> </a:t>
            </a:r>
            <a:r>
              <a:rPr lang="en-US" sz="2400" dirty="0" err="1" smtClean="0"/>
              <a:t>produksi</a:t>
            </a:r>
            <a:r>
              <a:rPr lang="en-US" sz="2400" dirty="0" smtClean="0"/>
              <a:t> </a:t>
            </a:r>
            <a:r>
              <a:rPr lang="en-US" sz="2400" dirty="0" err="1" smtClean="0"/>
              <a:t>dll</a:t>
            </a:r>
            <a:r>
              <a:rPr lang="en-US" sz="2400" dirty="0" smtClean="0"/>
              <a:t>. </a:t>
            </a:r>
            <a:r>
              <a:rPr lang="en-US" sz="2400" dirty="0" err="1" smtClean="0"/>
              <a:t>Tujuan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administrasi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:</a:t>
            </a:r>
          </a:p>
          <a:p>
            <a:pPr marL="457200" indent="-457200">
              <a:buAutoNum type="alphaLcPeriod"/>
            </a:pPr>
            <a:r>
              <a:rPr lang="en-US" sz="2400" dirty="0" err="1" smtClean="0"/>
              <a:t>Memonitor</a:t>
            </a:r>
            <a:r>
              <a:rPr lang="en-US" sz="2400" dirty="0" smtClean="0"/>
              <a:t> </a:t>
            </a:r>
            <a:r>
              <a:rPr lang="en-US" sz="2400" dirty="0" err="1" smtClean="0"/>
              <a:t>kegiatan</a:t>
            </a:r>
            <a:r>
              <a:rPr lang="en-US" sz="2400" dirty="0" smtClean="0"/>
              <a:t> </a:t>
            </a:r>
            <a:r>
              <a:rPr lang="en-US" sz="2400" dirty="0" err="1" smtClean="0"/>
              <a:t>administrasi</a:t>
            </a:r>
            <a:r>
              <a:rPr lang="en-US" sz="2400" dirty="0" smtClean="0"/>
              <a:t> </a:t>
            </a:r>
            <a:r>
              <a:rPr lang="en-US" sz="2400" dirty="0" err="1" smtClean="0"/>
              <a:t>perusahaannya</a:t>
            </a:r>
            <a:endParaRPr lang="en-US" sz="2400" dirty="0" smtClean="0"/>
          </a:p>
          <a:p>
            <a:pPr marL="457200" indent="-457200">
              <a:buAutoNum type="alphaLcPeriod"/>
            </a:pPr>
            <a:r>
              <a:rPr lang="en-US" sz="2400" dirty="0" err="1" smtClean="0"/>
              <a:t>Mengevaluasi</a:t>
            </a:r>
            <a:r>
              <a:rPr lang="en-US" sz="2400" dirty="0" smtClean="0"/>
              <a:t> </a:t>
            </a:r>
            <a:r>
              <a:rPr lang="en-US" sz="2400" dirty="0" err="1" smtClean="0"/>
              <a:t>kegiatan</a:t>
            </a:r>
            <a:r>
              <a:rPr lang="en-US" sz="2400" dirty="0" smtClean="0"/>
              <a:t>- </a:t>
            </a:r>
            <a:r>
              <a:rPr lang="en-US" sz="2400" dirty="0" err="1" smtClean="0"/>
              <a:t>kegiatan</a:t>
            </a:r>
            <a:r>
              <a:rPr lang="en-US" sz="2400" dirty="0" smtClean="0"/>
              <a:t> </a:t>
            </a:r>
            <a:r>
              <a:rPr lang="en-US" sz="2400" dirty="0" err="1" smtClean="0"/>
              <a:t>pengorganisasian</a:t>
            </a:r>
            <a:r>
              <a:rPr lang="en-US" sz="2400" dirty="0" smtClean="0"/>
              <a:t> </a:t>
            </a:r>
            <a:r>
              <a:rPr lang="en-US" sz="2400" dirty="0" err="1" smtClean="0"/>
              <a:t>perusahaannya</a:t>
            </a:r>
            <a:endParaRPr lang="en-US" sz="2400" dirty="0" smtClean="0"/>
          </a:p>
          <a:p>
            <a:pPr marL="457200" indent="-457200">
              <a:buAutoNum type="alphaLcPeriod"/>
            </a:pPr>
            <a:r>
              <a:rPr lang="en-US" sz="2400" dirty="0" err="1" smtClean="0"/>
              <a:t>Menyusun</a:t>
            </a:r>
            <a:r>
              <a:rPr lang="en-US" sz="2400" dirty="0" smtClean="0"/>
              <a:t> program </a:t>
            </a:r>
            <a:r>
              <a:rPr lang="en-US" sz="2400" dirty="0" err="1" smtClean="0"/>
              <a:t>pengembangan</a:t>
            </a:r>
            <a:r>
              <a:rPr lang="en-US" sz="2400" dirty="0" smtClean="0"/>
              <a:t> </a:t>
            </a:r>
            <a:r>
              <a:rPr lang="en-US" sz="2400" dirty="0" err="1" smtClean="0"/>
              <a:t>usaha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kegiatan</a:t>
            </a:r>
            <a:r>
              <a:rPr lang="en-US" sz="2400" dirty="0" smtClean="0"/>
              <a:t> </a:t>
            </a:r>
            <a:r>
              <a:rPr lang="en-US" sz="2400" dirty="0" err="1" smtClean="0"/>
              <a:t>pengorganisasian</a:t>
            </a:r>
            <a:r>
              <a:rPr lang="en-US" sz="2400" dirty="0" smtClean="0"/>
              <a:t> </a:t>
            </a:r>
            <a:r>
              <a:rPr lang="en-US" sz="2400" dirty="0" err="1" smtClean="0"/>
              <a:t>perusahaannya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41007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2700" dirty="0" err="1" smtClean="0"/>
              <a:t>Perencanaan</a:t>
            </a:r>
            <a:r>
              <a:rPr lang="en-US" sz="2700" dirty="0" smtClean="0"/>
              <a:t> </a:t>
            </a:r>
            <a:r>
              <a:rPr lang="en-US" sz="2700" dirty="0" err="1" smtClean="0"/>
              <a:t>administrasi</a:t>
            </a:r>
            <a:r>
              <a:rPr lang="en-US" sz="2700" dirty="0" smtClean="0"/>
              <a:t> </a:t>
            </a:r>
            <a:r>
              <a:rPr lang="en-US" sz="2700" dirty="0" err="1" smtClean="0"/>
              <a:t>usaha</a:t>
            </a:r>
            <a:r>
              <a:rPr lang="en-US" sz="2700" dirty="0" smtClean="0"/>
              <a:t> </a:t>
            </a:r>
            <a:r>
              <a:rPr lang="en-US" sz="2700" dirty="0" err="1" smtClean="0"/>
              <a:t>kerajinan</a:t>
            </a:r>
            <a:r>
              <a:rPr lang="en-US" sz="2700" dirty="0" smtClean="0"/>
              <a:t> </a:t>
            </a:r>
            <a:r>
              <a:rPr lang="en-US" sz="2700" dirty="0" err="1" smtClean="0"/>
              <a:t>pada</a:t>
            </a:r>
            <a:r>
              <a:rPr lang="en-US" sz="2700" dirty="0" smtClean="0"/>
              <a:t> </a:t>
            </a:r>
            <a:r>
              <a:rPr lang="en-US" sz="2700" dirty="0" err="1" smtClean="0"/>
              <a:t>dasarnya</a:t>
            </a:r>
            <a:r>
              <a:rPr lang="en-US" sz="2700" dirty="0" smtClean="0"/>
              <a:t> </a:t>
            </a:r>
            <a:r>
              <a:rPr lang="en-US" sz="2700" dirty="0" err="1" smtClean="0"/>
              <a:t>terdiri</a:t>
            </a:r>
            <a:r>
              <a:rPr lang="en-US" sz="2700" dirty="0" smtClean="0"/>
              <a:t> </a:t>
            </a:r>
            <a:r>
              <a:rPr lang="en-US" sz="2700" dirty="0" err="1" smtClean="0"/>
              <a:t>dari</a:t>
            </a:r>
            <a:r>
              <a:rPr lang="en-US" sz="2700" dirty="0" smtClean="0"/>
              <a:t>:</a:t>
            </a:r>
          </a:p>
          <a:p>
            <a:pPr marL="0" indent="0">
              <a:buNone/>
            </a:pPr>
            <a:r>
              <a:rPr lang="en-US" sz="2700" dirty="0" smtClean="0"/>
              <a:t>a. </a:t>
            </a:r>
            <a:r>
              <a:rPr lang="en-US" sz="2700" dirty="0" err="1" smtClean="0"/>
              <a:t>Perizinan</a:t>
            </a:r>
            <a:r>
              <a:rPr lang="en-US" sz="2700" dirty="0" smtClean="0"/>
              <a:t> Usaha</a:t>
            </a:r>
          </a:p>
          <a:p>
            <a:pPr marL="0" indent="0">
              <a:buNone/>
            </a:pPr>
            <a:r>
              <a:rPr lang="en-US" sz="2700" dirty="0" smtClean="0"/>
              <a:t>     di Indonesia, </a:t>
            </a:r>
            <a:r>
              <a:rPr lang="en-US" sz="2700" dirty="0" err="1" smtClean="0"/>
              <a:t>pendirian</a:t>
            </a:r>
            <a:r>
              <a:rPr lang="en-US" sz="2700" dirty="0" smtClean="0"/>
              <a:t> </a:t>
            </a:r>
            <a:r>
              <a:rPr lang="en-US" sz="2700" dirty="0" err="1" smtClean="0"/>
              <a:t>usaha</a:t>
            </a:r>
            <a:r>
              <a:rPr lang="en-US" sz="2700" dirty="0" smtClean="0"/>
              <a:t> </a:t>
            </a:r>
            <a:r>
              <a:rPr lang="en-US" sz="2700" dirty="0" err="1" smtClean="0"/>
              <a:t>diatur</a:t>
            </a:r>
            <a:r>
              <a:rPr lang="en-US" sz="2700" dirty="0" smtClean="0"/>
              <a:t> </a:t>
            </a:r>
            <a:r>
              <a:rPr lang="en-US" sz="2700" dirty="0" err="1" smtClean="0"/>
              <a:t>oleh</a:t>
            </a:r>
            <a:r>
              <a:rPr lang="en-US" sz="2700" dirty="0" smtClean="0"/>
              <a:t> UU </a:t>
            </a:r>
            <a:r>
              <a:rPr lang="en-US" sz="2700" dirty="0" err="1" smtClean="0"/>
              <a:t>yaitu</a:t>
            </a:r>
            <a:r>
              <a:rPr lang="en-US" sz="2700" dirty="0" smtClean="0"/>
              <a:t> </a:t>
            </a:r>
            <a:r>
              <a:rPr lang="en-US" sz="2700" dirty="0" err="1" smtClean="0"/>
              <a:t>peraturan</a:t>
            </a:r>
            <a:r>
              <a:rPr lang="en-US" sz="2700" dirty="0" smtClean="0"/>
              <a:t> </a:t>
            </a:r>
            <a:r>
              <a:rPr lang="en-US" sz="2700" dirty="0" err="1" smtClean="0"/>
              <a:t>daerah</a:t>
            </a:r>
            <a:r>
              <a:rPr lang="en-US" sz="2700" dirty="0" smtClean="0"/>
              <a:t> </a:t>
            </a:r>
            <a:r>
              <a:rPr lang="en-US" sz="2700" dirty="0" err="1" smtClean="0"/>
              <a:t>dan</a:t>
            </a:r>
            <a:r>
              <a:rPr lang="en-US" sz="2700" dirty="0" smtClean="0"/>
              <a:t> </a:t>
            </a:r>
            <a:r>
              <a:rPr lang="en-US" sz="2700" dirty="0" err="1" smtClean="0"/>
              <a:t>peraturan</a:t>
            </a:r>
            <a:r>
              <a:rPr lang="en-US" sz="2700" dirty="0" smtClean="0"/>
              <a:t> </a:t>
            </a:r>
            <a:r>
              <a:rPr lang="en-US" sz="2700" dirty="0" err="1" smtClean="0"/>
              <a:t>dari</a:t>
            </a:r>
            <a:r>
              <a:rPr lang="en-US" sz="2700" dirty="0" smtClean="0"/>
              <a:t> </a:t>
            </a:r>
            <a:r>
              <a:rPr lang="en-US" sz="2700" dirty="0" err="1" smtClean="0"/>
              <a:t>departemen</a:t>
            </a:r>
            <a:r>
              <a:rPr lang="en-US" sz="2700" dirty="0" smtClean="0"/>
              <a:t> </a:t>
            </a:r>
            <a:r>
              <a:rPr lang="en-US" sz="2700" dirty="0" err="1" smtClean="0"/>
              <a:t>perdagangan</a:t>
            </a:r>
            <a:r>
              <a:rPr lang="en-US" sz="2700" dirty="0" smtClean="0"/>
              <a:t> </a:t>
            </a:r>
            <a:r>
              <a:rPr lang="en-US" sz="2700" dirty="0" err="1" smtClean="0"/>
              <a:t>serta</a:t>
            </a:r>
            <a:r>
              <a:rPr lang="en-US" sz="2700" dirty="0" smtClean="0"/>
              <a:t> </a:t>
            </a:r>
            <a:r>
              <a:rPr lang="en-US" sz="2700" dirty="0" err="1" smtClean="0"/>
              <a:t>departemen</a:t>
            </a:r>
            <a:r>
              <a:rPr lang="en-US" sz="2700" dirty="0" smtClean="0"/>
              <a:t> </a:t>
            </a:r>
            <a:r>
              <a:rPr lang="en-US" sz="2700" dirty="0" err="1" smtClean="0"/>
              <a:t>atau</a:t>
            </a:r>
            <a:r>
              <a:rPr lang="en-US" sz="2700" dirty="0" smtClean="0"/>
              <a:t> </a:t>
            </a:r>
            <a:r>
              <a:rPr lang="en-US" sz="2700" dirty="0" err="1" smtClean="0"/>
              <a:t>instansi</a:t>
            </a:r>
            <a:r>
              <a:rPr lang="en-US" sz="2700" dirty="0" smtClean="0"/>
              <a:t> yang </a:t>
            </a:r>
            <a:r>
              <a:rPr lang="en-US" sz="2700" dirty="0" err="1" smtClean="0"/>
              <a:t>terkait</a:t>
            </a:r>
            <a:r>
              <a:rPr lang="en-US" sz="2700" dirty="0" smtClean="0"/>
              <a:t> </a:t>
            </a:r>
            <a:r>
              <a:rPr lang="en-US" sz="2700" dirty="0" err="1" smtClean="0"/>
              <a:t>dengan</a:t>
            </a:r>
            <a:r>
              <a:rPr lang="en-US" sz="2700" dirty="0" smtClean="0"/>
              <a:t> </a:t>
            </a:r>
            <a:r>
              <a:rPr lang="en-US" sz="2700" dirty="0" err="1" smtClean="0"/>
              <a:t>bidang</a:t>
            </a:r>
            <a:r>
              <a:rPr lang="en-US" sz="2700" dirty="0" smtClean="0"/>
              <a:t> </a:t>
            </a:r>
            <a:r>
              <a:rPr lang="en-US" sz="2700" dirty="0" err="1" smtClean="0"/>
              <a:t>usaha</a:t>
            </a:r>
            <a:r>
              <a:rPr lang="en-US" sz="2700" dirty="0" smtClean="0"/>
              <a:t> yang </a:t>
            </a:r>
            <a:r>
              <a:rPr lang="en-US" sz="2700" dirty="0" err="1" smtClean="0"/>
              <a:t>dijalankan</a:t>
            </a:r>
            <a:r>
              <a:rPr lang="en-US" sz="2700" dirty="0" smtClean="0"/>
              <a:t>. </a:t>
            </a:r>
            <a:r>
              <a:rPr lang="en-US" sz="2700" dirty="0" err="1" smtClean="0"/>
              <a:t>Surat-surat</a:t>
            </a:r>
            <a:r>
              <a:rPr lang="en-US" sz="2700" dirty="0"/>
              <a:t> </a:t>
            </a:r>
            <a:r>
              <a:rPr lang="en-US" sz="2700" dirty="0" smtClean="0"/>
              <a:t>yang </a:t>
            </a:r>
            <a:r>
              <a:rPr lang="en-US" sz="2700" dirty="0" err="1" smtClean="0"/>
              <a:t>harus</a:t>
            </a:r>
            <a:r>
              <a:rPr lang="en-US" sz="2700" dirty="0" smtClean="0"/>
              <a:t> </a:t>
            </a:r>
            <a:r>
              <a:rPr lang="en-US" sz="2700" dirty="0" err="1" smtClean="0"/>
              <a:t>disiapkan</a:t>
            </a:r>
            <a:r>
              <a:rPr lang="en-US" sz="2700" dirty="0" smtClean="0"/>
              <a:t> </a:t>
            </a:r>
            <a:r>
              <a:rPr lang="en-US" sz="2700" dirty="0" err="1" smtClean="0"/>
              <a:t>ketika</a:t>
            </a:r>
            <a:r>
              <a:rPr lang="en-US" sz="2700" dirty="0" smtClean="0"/>
              <a:t> </a:t>
            </a:r>
            <a:r>
              <a:rPr lang="en-US" sz="2700" dirty="0" err="1" smtClean="0"/>
              <a:t>akan</a:t>
            </a:r>
            <a:r>
              <a:rPr lang="en-US" sz="2700" dirty="0" smtClean="0"/>
              <a:t> </a:t>
            </a:r>
            <a:r>
              <a:rPr lang="en-US" sz="2700" dirty="0" err="1" smtClean="0"/>
              <a:t>membuka</a:t>
            </a:r>
            <a:r>
              <a:rPr lang="en-US" sz="2700" dirty="0" smtClean="0"/>
              <a:t> </a:t>
            </a:r>
            <a:r>
              <a:rPr lang="en-US" sz="2700" dirty="0" err="1" smtClean="0"/>
              <a:t>usaha</a:t>
            </a:r>
            <a:r>
              <a:rPr lang="en-US" sz="2700" dirty="0" smtClean="0"/>
              <a:t>:</a:t>
            </a:r>
          </a:p>
          <a:p>
            <a:pPr marL="457200" indent="-457200">
              <a:buAutoNum type="arabicPeriod"/>
            </a:pPr>
            <a:r>
              <a:rPr lang="en-US" sz="2700" dirty="0" err="1" smtClean="0"/>
              <a:t>Surat</a:t>
            </a:r>
            <a:r>
              <a:rPr lang="en-US" sz="2700" dirty="0" smtClean="0"/>
              <a:t> </a:t>
            </a:r>
            <a:r>
              <a:rPr lang="en-US" sz="2700" dirty="0" err="1" smtClean="0"/>
              <a:t>Izin</a:t>
            </a:r>
            <a:r>
              <a:rPr lang="en-US" sz="2700" dirty="0" smtClean="0"/>
              <a:t> </a:t>
            </a:r>
            <a:r>
              <a:rPr lang="en-US" sz="2700" dirty="0" err="1" smtClean="0"/>
              <a:t>Gangguan</a:t>
            </a:r>
            <a:r>
              <a:rPr lang="en-US" sz="2700" dirty="0" smtClean="0"/>
              <a:t> (HO) </a:t>
            </a:r>
            <a:r>
              <a:rPr lang="en-US" sz="2700" dirty="0" err="1" smtClean="0"/>
              <a:t>dan</a:t>
            </a:r>
            <a:r>
              <a:rPr lang="en-US" sz="2700" dirty="0" smtClean="0"/>
              <a:t> </a:t>
            </a:r>
            <a:r>
              <a:rPr lang="en-US" sz="2700" dirty="0" err="1" smtClean="0"/>
              <a:t>Surat</a:t>
            </a:r>
            <a:r>
              <a:rPr lang="en-US" sz="2700" dirty="0" smtClean="0"/>
              <a:t> </a:t>
            </a:r>
            <a:r>
              <a:rPr lang="en-US" sz="2700" dirty="0" err="1" smtClean="0"/>
              <a:t>Izin</a:t>
            </a:r>
            <a:r>
              <a:rPr lang="en-US" sz="2700" dirty="0" smtClean="0"/>
              <a:t> </a:t>
            </a:r>
            <a:r>
              <a:rPr lang="en-US" sz="2700" dirty="0" err="1" smtClean="0"/>
              <a:t>Tempat</a:t>
            </a:r>
            <a:r>
              <a:rPr lang="en-US" sz="2700" dirty="0" smtClean="0"/>
              <a:t> Usaha (SITU)</a:t>
            </a:r>
          </a:p>
          <a:p>
            <a:pPr marL="457200" indent="-457200">
              <a:buAutoNum type="arabicPeriod"/>
            </a:pPr>
            <a:r>
              <a:rPr lang="en-US" sz="2700" dirty="0" err="1" smtClean="0"/>
              <a:t>Surat</a:t>
            </a:r>
            <a:r>
              <a:rPr lang="en-US" sz="2700" dirty="0" smtClean="0"/>
              <a:t> </a:t>
            </a:r>
            <a:r>
              <a:rPr lang="en-US" sz="2700" dirty="0" err="1" smtClean="0"/>
              <a:t>Izin</a:t>
            </a:r>
            <a:r>
              <a:rPr lang="en-US" sz="2700" dirty="0" smtClean="0"/>
              <a:t> Usaha </a:t>
            </a:r>
            <a:r>
              <a:rPr lang="en-US" sz="2700" dirty="0" err="1" smtClean="0"/>
              <a:t>Perdagangan</a:t>
            </a:r>
            <a:r>
              <a:rPr lang="en-US" sz="2700" dirty="0" smtClean="0"/>
              <a:t> (SIUP)</a:t>
            </a:r>
          </a:p>
          <a:p>
            <a:pPr marL="0" indent="0">
              <a:buNone/>
            </a:pPr>
            <a:endParaRPr lang="en-US" sz="2700" dirty="0"/>
          </a:p>
          <a:p>
            <a:pPr marL="0" indent="0">
              <a:buNone/>
            </a:pPr>
            <a:r>
              <a:rPr lang="en-US" sz="2700" dirty="0" smtClean="0"/>
              <a:t>b. </a:t>
            </a:r>
            <a:r>
              <a:rPr lang="en-US" sz="2700" dirty="0" err="1" smtClean="0"/>
              <a:t>Surat</a:t>
            </a:r>
            <a:r>
              <a:rPr lang="en-US" sz="2700" dirty="0" smtClean="0"/>
              <a:t> </a:t>
            </a:r>
            <a:r>
              <a:rPr lang="en-US" sz="2700" dirty="0" err="1" smtClean="0"/>
              <a:t>Menyurat</a:t>
            </a:r>
            <a:r>
              <a:rPr lang="en-US" sz="2700" dirty="0" smtClean="0"/>
              <a:t> </a:t>
            </a:r>
          </a:p>
          <a:p>
            <a:pPr marL="0" indent="0">
              <a:buNone/>
            </a:pPr>
            <a:r>
              <a:rPr lang="en-US" sz="2700" dirty="0"/>
              <a:t> </a:t>
            </a:r>
            <a:r>
              <a:rPr lang="en-US" sz="2700" dirty="0" smtClean="0"/>
              <a:t>   </a:t>
            </a:r>
            <a:r>
              <a:rPr lang="en-US" sz="2700" dirty="0" err="1" smtClean="0"/>
              <a:t>kegiatan</a:t>
            </a:r>
            <a:r>
              <a:rPr lang="en-US" sz="2700" dirty="0" smtClean="0"/>
              <a:t> </a:t>
            </a:r>
            <a:r>
              <a:rPr lang="en-US" sz="2700" dirty="0" err="1" smtClean="0"/>
              <a:t>surat</a:t>
            </a:r>
            <a:r>
              <a:rPr lang="en-US" sz="2700" dirty="0" smtClean="0"/>
              <a:t> </a:t>
            </a:r>
            <a:r>
              <a:rPr lang="en-US" sz="2700" dirty="0" err="1" smtClean="0"/>
              <a:t>menyurat</a:t>
            </a:r>
            <a:r>
              <a:rPr lang="en-US" sz="2700" dirty="0" smtClean="0"/>
              <a:t> </a:t>
            </a:r>
            <a:r>
              <a:rPr lang="en-US" sz="2700" dirty="0" err="1" smtClean="0"/>
              <a:t>adalah</a:t>
            </a:r>
            <a:r>
              <a:rPr lang="en-US" sz="2700" dirty="0" smtClean="0"/>
              <a:t> </a:t>
            </a:r>
            <a:r>
              <a:rPr lang="en-US" sz="2700" dirty="0" err="1" smtClean="0"/>
              <a:t>salah</a:t>
            </a:r>
            <a:r>
              <a:rPr lang="en-US" sz="2700" dirty="0" smtClean="0"/>
              <a:t> </a:t>
            </a:r>
            <a:r>
              <a:rPr lang="en-US" sz="2700" dirty="0" err="1" smtClean="0"/>
              <a:t>satu</a:t>
            </a:r>
            <a:r>
              <a:rPr lang="en-US" sz="2700" dirty="0" smtClean="0"/>
              <a:t> </a:t>
            </a:r>
            <a:r>
              <a:rPr lang="en-US" sz="2700" dirty="0" err="1" smtClean="0"/>
              <a:t>kegiatan</a:t>
            </a:r>
            <a:r>
              <a:rPr lang="en-US" sz="2700" dirty="0" smtClean="0"/>
              <a:t> </a:t>
            </a:r>
            <a:r>
              <a:rPr lang="en-US" sz="2700" dirty="0" err="1" smtClean="0"/>
              <a:t>dalam</a:t>
            </a:r>
            <a:r>
              <a:rPr lang="en-US" sz="2700" dirty="0" smtClean="0"/>
              <a:t> </a:t>
            </a:r>
            <a:r>
              <a:rPr lang="en-US" sz="2700" dirty="0" err="1" smtClean="0"/>
              <a:t>bentuk</a:t>
            </a:r>
            <a:r>
              <a:rPr lang="en-US" sz="2700" dirty="0" smtClean="0"/>
              <a:t> </a:t>
            </a:r>
            <a:r>
              <a:rPr lang="en-US" sz="2700" dirty="0" err="1" smtClean="0"/>
              <a:t>hubungan</a:t>
            </a:r>
            <a:r>
              <a:rPr lang="en-US" sz="2700" dirty="0" smtClean="0"/>
              <a:t> </a:t>
            </a:r>
            <a:r>
              <a:rPr lang="en-US" sz="2700" dirty="0" err="1" smtClean="0"/>
              <a:t>dengan</a:t>
            </a:r>
            <a:r>
              <a:rPr lang="en-US" sz="2700" dirty="0" smtClean="0"/>
              <a:t> </a:t>
            </a:r>
            <a:r>
              <a:rPr lang="en-US" sz="2700" dirty="0" err="1" smtClean="0"/>
              <a:t>pihak</a:t>
            </a:r>
            <a:r>
              <a:rPr lang="en-US" sz="2700" dirty="0" smtClean="0"/>
              <a:t> lain, </a:t>
            </a:r>
            <a:r>
              <a:rPr lang="en-US" sz="2700" dirty="0" err="1" smtClean="0"/>
              <a:t>seperti</a:t>
            </a:r>
            <a:r>
              <a:rPr lang="en-US" sz="2700" dirty="0" smtClean="0"/>
              <a:t> </a:t>
            </a:r>
            <a:r>
              <a:rPr lang="en-US" sz="2700" dirty="0" err="1" smtClean="0"/>
              <a:t>pemasok</a:t>
            </a:r>
            <a:r>
              <a:rPr lang="en-US" sz="2700" dirty="0" smtClean="0"/>
              <a:t> </a:t>
            </a:r>
            <a:r>
              <a:rPr lang="en-US" sz="2700" dirty="0" err="1" smtClean="0"/>
              <a:t>dan</a:t>
            </a:r>
            <a:r>
              <a:rPr lang="en-US" sz="2700" dirty="0" smtClean="0"/>
              <a:t> </a:t>
            </a:r>
            <a:r>
              <a:rPr lang="en-US" sz="2700" dirty="0" err="1" smtClean="0"/>
              <a:t>pelanggan</a:t>
            </a:r>
            <a:r>
              <a:rPr lang="en-US" sz="2700" dirty="0" smtClean="0"/>
              <a:t>. </a:t>
            </a:r>
            <a:r>
              <a:rPr lang="en-US" sz="2700" dirty="0" err="1" smtClean="0"/>
              <a:t>Jenis</a:t>
            </a:r>
            <a:r>
              <a:rPr lang="en-US" sz="2700" dirty="0" smtClean="0"/>
              <a:t> </a:t>
            </a:r>
            <a:r>
              <a:rPr lang="en-US" sz="2700" dirty="0" err="1" smtClean="0"/>
              <a:t>surat</a:t>
            </a:r>
            <a:r>
              <a:rPr lang="en-US" sz="2700" dirty="0" smtClean="0"/>
              <a:t> yang </a:t>
            </a:r>
            <a:r>
              <a:rPr lang="en-US" sz="2700" dirty="0" err="1" smtClean="0"/>
              <a:t>digunakan</a:t>
            </a:r>
            <a:r>
              <a:rPr lang="en-US" sz="2700" dirty="0" smtClean="0"/>
              <a:t> </a:t>
            </a:r>
            <a:r>
              <a:rPr lang="en-US" sz="2700" dirty="0" err="1" smtClean="0"/>
              <a:t>dalam</a:t>
            </a:r>
            <a:r>
              <a:rPr lang="en-US" sz="2700" dirty="0" smtClean="0"/>
              <a:t> </a:t>
            </a:r>
            <a:r>
              <a:rPr lang="en-US" sz="2700" dirty="0" err="1" smtClean="0"/>
              <a:t>kegiatan</a:t>
            </a:r>
            <a:r>
              <a:rPr lang="en-US" sz="2700" dirty="0" smtClean="0"/>
              <a:t> </a:t>
            </a:r>
            <a:r>
              <a:rPr lang="en-US" sz="2700" dirty="0" err="1" smtClean="0"/>
              <a:t>usaha</a:t>
            </a:r>
            <a:r>
              <a:rPr lang="en-US" sz="2700" dirty="0" smtClean="0"/>
              <a:t> </a:t>
            </a:r>
            <a:r>
              <a:rPr lang="en-US" sz="2700" dirty="0" err="1" smtClean="0"/>
              <a:t>disebut</a:t>
            </a:r>
            <a:r>
              <a:rPr lang="en-US" sz="2700" dirty="0" smtClean="0"/>
              <a:t> </a:t>
            </a:r>
            <a:r>
              <a:rPr lang="en-US" sz="2700" dirty="0" err="1" smtClean="0"/>
              <a:t>juga</a:t>
            </a:r>
            <a:r>
              <a:rPr lang="en-US" sz="2700" dirty="0" smtClean="0"/>
              <a:t> </a:t>
            </a:r>
            <a:r>
              <a:rPr lang="en-US" sz="2700" dirty="0" err="1" smtClean="0"/>
              <a:t>dengan</a:t>
            </a:r>
            <a:r>
              <a:rPr lang="en-US" sz="2700" dirty="0" smtClean="0"/>
              <a:t> </a:t>
            </a:r>
            <a:r>
              <a:rPr lang="en-US" sz="2700" dirty="0" err="1" smtClean="0"/>
              <a:t>surat</a:t>
            </a:r>
            <a:r>
              <a:rPr lang="en-US" sz="2700" dirty="0" smtClean="0"/>
              <a:t> </a:t>
            </a:r>
            <a:r>
              <a:rPr lang="en-US" sz="2700" dirty="0" err="1" smtClean="0"/>
              <a:t>niaga</a:t>
            </a:r>
            <a:r>
              <a:rPr lang="en-US" sz="2700" dirty="0" smtClean="0"/>
              <a:t>.</a:t>
            </a:r>
          </a:p>
          <a:p>
            <a:pPr marL="0" indent="0">
              <a:buNone/>
            </a:pPr>
            <a:endParaRPr lang="en-US" sz="2700" dirty="0"/>
          </a:p>
          <a:p>
            <a:pPr marL="0" indent="0">
              <a:buNone/>
            </a:pPr>
            <a:r>
              <a:rPr lang="en-US" sz="2700" dirty="0" smtClean="0"/>
              <a:t>c. </a:t>
            </a:r>
            <a:r>
              <a:rPr lang="en-US" sz="2700" dirty="0" err="1" smtClean="0"/>
              <a:t>Pencatatan</a:t>
            </a:r>
            <a:r>
              <a:rPr lang="en-US" sz="2700" dirty="0" smtClean="0"/>
              <a:t> </a:t>
            </a:r>
            <a:r>
              <a:rPr lang="en-US" sz="2700" dirty="0" err="1" smtClean="0"/>
              <a:t>Transaksi</a:t>
            </a:r>
            <a:r>
              <a:rPr lang="en-US" sz="2700" dirty="0" smtClean="0"/>
              <a:t> </a:t>
            </a:r>
            <a:r>
              <a:rPr lang="en-US" sz="2700" dirty="0" err="1" smtClean="0"/>
              <a:t>barang</a:t>
            </a:r>
            <a:r>
              <a:rPr lang="en-US" sz="2700" dirty="0" smtClean="0"/>
              <a:t>/</a:t>
            </a:r>
            <a:r>
              <a:rPr lang="en-US" sz="2700" dirty="0" err="1" smtClean="0"/>
              <a:t>jasa</a:t>
            </a:r>
            <a:r>
              <a:rPr lang="en-US" sz="2700" dirty="0" smtClean="0"/>
              <a:t> </a:t>
            </a:r>
          </a:p>
          <a:p>
            <a:pPr marL="0" indent="0">
              <a:buNone/>
            </a:pPr>
            <a:r>
              <a:rPr lang="en-US" sz="2700" dirty="0" smtClean="0"/>
              <a:t>1). </a:t>
            </a:r>
            <a:r>
              <a:rPr lang="en-US" sz="2700" dirty="0" err="1" smtClean="0"/>
              <a:t>Bukti</a:t>
            </a:r>
            <a:r>
              <a:rPr lang="en-US" sz="2700" dirty="0" smtClean="0"/>
              <a:t> </a:t>
            </a:r>
            <a:r>
              <a:rPr lang="en-US" sz="2700" dirty="0" err="1" smtClean="0"/>
              <a:t>transaksi</a:t>
            </a:r>
            <a:r>
              <a:rPr lang="en-US" sz="2700" dirty="0" smtClean="0"/>
              <a:t> intern </a:t>
            </a:r>
            <a:r>
              <a:rPr lang="en-US" sz="2700" dirty="0" err="1" smtClean="0"/>
              <a:t>adalah</a:t>
            </a:r>
            <a:r>
              <a:rPr lang="en-US" sz="2700" dirty="0" smtClean="0"/>
              <a:t> </a:t>
            </a:r>
            <a:r>
              <a:rPr lang="en-US" sz="2700" dirty="0" err="1" smtClean="0"/>
              <a:t>bukti</a:t>
            </a:r>
            <a:r>
              <a:rPr lang="en-US" sz="2700" dirty="0" smtClean="0"/>
              <a:t> </a:t>
            </a:r>
            <a:r>
              <a:rPr lang="en-US" sz="2700" dirty="0" err="1" smtClean="0"/>
              <a:t>transaksi</a:t>
            </a:r>
            <a:r>
              <a:rPr lang="en-US" sz="2700" dirty="0" smtClean="0"/>
              <a:t> yang </a:t>
            </a:r>
            <a:r>
              <a:rPr lang="en-US" sz="2700" dirty="0" err="1" smtClean="0"/>
              <a:t>dibuat</a:t>
            </a:r>
            <a:r>
              <a:rPr lang="en-US" sz="2700" dirty="0" smtClean="0"/>
              <a:t> </a:t>
            </a:r>
            <a:r>
              <a:rPr lang="en-US" sz="2700" dirty="0" err="1" smtClean="0"/>
              <a:t>oleh</a:t>
            </a:r>
            <a:r>
              <a:rPr lang="en-US" sz="2700" dirty="0" smtClean="0"/>
              <a:t> </a:t>
            </a:r>
            <a:r>
              <a:rPr lang="en-US" sz="2700" dirty="0" err="1" smtClean="0"/>
              <a:t>dan</a:t>
            </a:r>
            <a:r>
              <a:rPr lang="en-US" sz="2700" dirty="0" smtClean="0"/>
              <a:t> </a:t>
            </a:r>
            <a:r>
              <a:rPr lang="en-US" sz="2700" dirty="0" err="1" smtClean="0"/>
              <a:t>untuk</a:t>
            </a:r>
            <a:r>
              <a:rPr lang="en-US" sz="2700" dirty="0" smtClean="0"/>
              <a:t> </a:t>
            </a:r>
            <a:r>
              <a:rPr lang="en-US" sz="2700" dirty="0" err="1" smtClean="0"/>
              <a:t>itern</a:t>
            </a:r>
            <a:r>
              <a:rPr lang="en-US" sz="2700" dirty="0" smtClean="0"/>
              <a:t> </a:t>
            </a:r>
            <a:r>
              <a:rPr lang="en-US" sz="2700" dirty="0" err="1" smtClean="0"/>
              <a:t>perusahaan</a:t>
            </a:r>
            <a:r>
              <a:rPr lang="en-US" sz="2700" dirty="0" smtClean="0"/>
              <a:t>. </a:t>
            </a:r>
            <a:r>
              <a:rPr lang="en-US" sz="2700" dirty="0" err="1" smtClean="0"/>
              <a:t>Bukti</a:t>
            </a:r>
            <a:r>
              <a:rPr lang="en-US" sz="2700" dirty="0" smtClean="0"/>
              <a:t> </a:t>
            </a:r>
            <a:r>
              <a:rPr lang="en-US" sz="2700" dirty="0" err="1" smtClean="0"/>
              <a:t>transaksi</a:t>
            </a:r>
            <a:r>
              <a:rPr lang="en-US" sz="2700" dirty="0" smtClean="0"/>
              <a:t> intern </a:t>
            </a:r>
            <a:r>
              <a:rPr lang="en-US" sz="2700" dirty="0" err="1" smtClean="0"/>
              <a:t>yaitu</a:t>
            </a:r>
            <a:r>
              <a:rPr lang="en-US" sz="2700" dirty="0" smtClean="0"/>
              <a:t> </a:t>
            </a:r>
            <a:r>
              <a:rPr lang="en-US" sz="2700" dirty="0" err="1" smtClean="0"/>
              <a:t>bukti</a:t>
            </a:r>
            <a:r>
              <a:rPr lang="en-US" sz="2700" dirty="0" smtClean="0"/>
              <a:t> </a:t>
            </a:r>
            <a:r>
              <a:rPr lang="en-US" sz="2700" dirty="0" err="1" smtClean="0"/>
              <a:t>kas</a:t>
            </a:r>
            <a:r>
              <a:rPr lang="en-US" sz="2700" dirty="0" smtClean="0"/>
              <a:t> </a:t>
            </a:r>
            <a:r>
              <a:rPr lang="en-US" sz="2700" dirty="0" err="1" smtClean="0"/>
              <a:t>masuk</a:t>
            </a:r>
            <a:r>
              <a:rPr lang="en-US" sz="2700" dirty="0" smtClean="0"/>
              <a:t> </a:t>
            </a:r>
            <a:r>
              <a:rPr lang="en-US" sz="2700" dirty="0" err="1" smtClean="0"/>
              <a:t>dan</a:t>
            </a:r>
            <a:r>
              <a:rPr lang="en-US" sz="2700" dirty="0" smtClean="0"/>
              <a:t> </a:t>
            </a:r>
            <a:r>
              <a:rPr lang="en-US" sz="2700" dirty="0" err="1" smtClean="0"/>
              <a:t>bukti</a:t>
            </a:r>
            <a:r>
              <a:rPr lang="en-US" sz="2700" dirty="0" smtClean="0"/>
              <a:t> </a:t>
            </a:r>
            <a:r>
              <a:rPr lang="en-US" sz="2700" dirty="0" err="1" smtClean="0"/>
              <a:t>kas</a:t>
            </a:r>
            <a:r>
              <a:rPr lang="en-US" sz="2700" dirty="0" smtClean="0"/>
              <a:t> </a:t>
            </a:r>
            <a:r>
              <a:rPr lang="en-US" sz="2700" dirty="0" err="1" smtClean="0"/>
              <a:t>keluar</a:t>
            </a:r>
            <a:r>
              <a:rPr lang="en-US" sz="2700" dirty="0" smtClean="0"/>
              <a:t>.</a:t>
            </a:r>
          </a:p>
          <a:p>
            <a:pPr marL="0" indent="0">
              <a:buNone/>
            </a:pPr>
            <a:endParaRPr lang="en-US" sz="2700" dirty="0"/>
          </a:p>
          <a:p>
            <a:pPr marL="0" indent="0">
              <a:buNone/>
            </a:pPr>
            <a:r>
              <a:rPr lang="en-US" sz="2700" dirty="0" smtClean="0"/>
              <a:t>2). </a:t>
            </a:r>
            <a:r>
              <a:rPr lang="en-US" sz="2700" dirty="0" err="1" smtClean="0"/>
              <a:t>Bukti</a:t>
            </a:r>
            <a:r>
              <a:rPr lang="en-US" sz="2700" dirty="0" smtClean="0"/>
              <a:t> </a:t>
            </a:r>
            <a:r>
              <a:rPr lang="en-US" sz="2700" dirty="0" err="1" smtClean="0"/>
              <a:t>transaksi</a:t>
            </a:r>
            <a:r>
              <a:rPr lang="en-US" sz="2700" dirty="0" smtClean="0"/>
              <a:t> </a:t>
            </a:r>
            <a:r>
              <a:rPr lang="en-US" sz="2700" dirty="0" err="1" smtClean="0"/>
              <a:t>ekstern</a:t>
            </a:r>
            <a:r>
              <a:rPr lang="en-US" sz="2700" dirty="0" smtClean="0"/>
              <a:t> </a:t>
            </a:r>
            <a:r>
              <a:rPr lang="en-US" sz="2700" dirty="0" err="1" smtClean="0"/>
              <a:t>adalah</a:t>
            </a:r>
            <a:r>
              <a:rPr lang="en-US" sz="2700" dirty="0" smtClean="0"/>
              <a:t> </a:t>
            </a:r>
            <a:r>
              <a:rPr lang="en-US" sz="2700" dirty="0" err="1" smtClean="0"/>
              <a:t>bukti</a:t>
            </a:r>
            <a:r>
              <a:rPr lang="en-US" sz="2700" dirty="0" smtClean="0"/>
              <a:t> </a:t>
            </a:r>
            <a:r>
              <a:rPr lang="en-US" sz="2700" dirty="0" err="1" smtClean="0"/>
              <a:t>transaksi</a:t>
            </a:r>
            <a:r>
              <a:rPr lang="en-US" sz="2700" dirty="0" smtClean="0"/>
              <a:t> yang </a:t>
            </a:r>
            <a:r>
              <a:rPr lang="en-US" sz="2700" dirty="0" err="1" smtClean="0"/>
              <a:t>berhubungan</a:t>
            </a:r>
            <a:r>
              <a:rPr lang="en-US" sz="2700" dirty="0" smtClean="0"/>
              <a:t> </a:t>
            </a:r>
            <a:r>
              <a:rPr lang="en-US" sz="2700" dirty="0" err="1" smtClean="0"/>
              <a:t>dengan</a:t>
            </a:r>
            <a:r>
              <a:rPr lang="en-US" sz="2700" dirty="0" smtClean="0"/>
              <a:t> </a:t>
            </a:r>
            <a:r>
              <a:rPr lang="en-US" sz="2700" dirty="0" err="1" smtClean="0"/>
              <a:t>pihak</a:t>
            </a:r>
            <a:r>
              <a:rPr lang="en-US" sz="2700" dirty="0" smtClean="0"/>
              <a:t> </a:t>
            </a:r>
            <a:r>
              <a:rPr lang="en-US" sz="2700" dirty="0" err="1" smtClean="0"/>
              <a:t>luar</a:t>
            </a:r>
            <a:r>
              <a:rPr lang="en-US" sz="2700" dirty="0" smtClean="0"/>
              <a:t>. </a:t>
            </a:r>
            <a:r>
              <a:rPr lang="en-US" sz="2700" dirty="0" err="1" smtClean="0"/>
              <a:t>Bukti</a:t>
            </a:r>
            <a:r>
              <a:rPr lang="en-US" sz="2700" dirty="0" smtClean="0"/>
              <a:t> </a:t>
            </a:r>
            <a:r>
              <a:rPr lang="en-US" sz="2700" dirty="0" err="1" smtClean="0"/>
              <a:t>transaksi</a:t>
            </a:r>
            <a:r>
              <a:rPr lang="en-US" sz="2700" dirty="0" smtClean="0"/>
              <a:t> </a:t>
            </a:r>
            <a:r>
              <a:rPr lang="en-US" sz="2700" dirty="0" err="1" smtClean="0"/>
              <a:t>ekstern</a:t>
            </a:r>
            <a:r>
              <a:rPr lang="en-US" sz="2700" dirty="0" smtClean="0"/>
              <a:t> </a:t>
            </a:r>
            <a:r>
              <a:rPr lang="en-US" sz="2700" dirty="0" err="1" smtClean="0"/>
              <a:t>yaitu</a:t>
            </a:r>
            <a:r>
              <a:rPr lang="en-US" sz="2700" dirty="0" smtClean="0"/>
              <a:t> </a:t>
            </a:r>
            <a:r>
              <a:rPr lang="en-US" sz="2700" dirty="0" err="1" smtClean="0"/>
              <a:t>faktur</a:t>
            </a:r>
            <a:r>
              <a:rPr lang="en-US" sz="2700" dirty="0" smtClean="0"/>
              <a:t>, </a:t>
            </a:r>
            <a:r>
              <a:rPr lang="en-US" sz="2700" dirty="0" err="1" smtClean="0"/>
              <a:t>kuitansi</a:t>
            </a:r>
            <a:r>
              <a:rPr lang="en-US" sz="2700" dirty="0" smtClean="0"/>
              <a:t>, nota, nota </a:t>
            </a:r>
            <a:r>
              <a:rPr lang="en-US" sz="2700" dirty="0" err="1" smtClean="0"/>
              <a:t>debet</a:t>
            </a:r>
            <a:r>
              <a:rPr lang="en-US" sz="2700" dirty="0" smtClean="0"/>
              <a:t>, nota </a:t>
            </a:r>
            <a:r>
              <a:rPr lang="en-US" sz="2700" dirty="0" err="1" smtClean="0"/>
              <a:t>kredit</a:t>
            </a:r>
            <a:r>
              <a:rPr lang="en-US" sz="2700" dirty="0" smtClean="0"/>
              <a:t>, </a:t>
            </a:r>
            <a:r>
              <a:rPr lang="en-US" sz="2700" dirty="0" err="1" smtClean="0"/>
              <a:t>cek</a:t>
            </a:r>
            <a:r>
              <a:rPr lang="en-US" sz="2700" dirty="0" smtClean="0"/>
              <a:t>.</a:t>
            </a:r>
          </a:p>
          <a:p>
            <a:pPr marL="0" indent="0">
              <a:buNone/>
            </a:pPr>
            <a:r>
              <a:rPr lang="en-US" sz="2400" dirty="0" smtClean="0"/>
              <a:t>     </a:t>
            </a:r>
          </a:p>
          <a:p>
            <a:pPr marL="0" indent="0">
              <a:buNone/>
            </a:pPr>
            <a:r>
              <a:rPr lang="en-US" sz="2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14227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228600"/>
            <a:ext cx="8763000" cy="6477000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dirty="0" err="1" smtClean="0"/>
              <a:t>Faktur</a:t>
            </a:r>
            <a:endParaRPr lang="en-US" dirty="0" smtClean="0"/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r>
              <a:rPr lang="en-US" dirty="0" err="1" smtClean="0"/>
              <a:t>Kuitansi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1"/>
            <a:ext cx="3936531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81400"/>
            <a:ext cx="534629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992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228600"/>
            <a:ext cx="8686800" cy="6400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3. Nota 				4. Nota </a:t>
            </a:r>
            <a:r>
              <a:rPr lang="en-US" dirty="0" err="1" smtClean="0"/>
              <a:t>Debet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3555001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969818"/>
            <a:ext cx="4470401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14533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304800"/>
            <a:ext cx="8686800" cy="6172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5. Nota </a:t>
            </a:r>
            <a:r>
              <a:rPr lang="en-US" dirty="0" err="1" smtClean="0"/>
              <a:t>Kredit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6. </a:t>
            </a:r>
            <a:r>
              <a:rPr lang="en-US" dirty="0" err="1" smtClean="0"/>
              <a:t>Cek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23950"/>
            <a:ext cx="4638675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55" y="4343400"/>
            <a:ext cx="5715000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498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457200"/>
            <a:ext cx="8229600" cy="59737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d. </a:t>
            </a:r>
            <a:r>
              <a:rPr lang="en-US" dirty="0" err="1" smtClean="0"/>
              <a:t>Pencatatan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    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akuntansi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2007,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4 item, </a:t>
            </a:r>
            <a:r>
              <a:rPr lang="en-US" dirty="0" err="1" smtClean="0"/>
              <a:t>yaitu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1).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laba</a:t>
            </a:r>
            <a:r>
              <a:rPr lang="en-US" dirty="0" smtClean="0"/>
              <a:t> </a:t>
            </a:r>
            <a:r>
              <a:rPr lang="en-US" dirty="0" err="1" smtClean="0"/>
              <a:t>rugi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2).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modal</a:t>
            </a:r>
          </a:p>
          <a:p>
            <a:pPr marL="0" indent="0">
              <a:buNone/>
            </a:pPr>
            <a:r>
              <a:rPr lang="en-US" dirty="0" smtClean="0"/>
              <a:t>3). </a:t>
            </a:r>
            <a:r>
              <a:rPr lang="en-US" dirty="0" err="1" smtClean="0"/>
              <a:t>Neraca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4).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arus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e. </a:t>
            </a:r>
            <a:r>
              <a:rPr lang="en-US" dirty="0" err="1" smtClean="0"/>
              <a:t>Pajak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wajib</a:t>
            </a:r>
            <a:r>
              <a:rPr lang="en-US" dirty="0" smtClean="0"/>
              <a:t> </a:t>
            </a:r>
            <a:r>
              <a:rPr lang="en-US" dirty="0" err="1" smtClean="0"/>
              <a:t>pajak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NPWP (</a:t>
            </a:r>
            <a:r>
              <a:rPr lang="en-US" dirty="0" err="1" smtClean="0"/>
              <a:t>Nomor</a:t>
            </a:r>
            <a:r>
              <a:rPr lang="en-US" dirty="0" smtClean="0"/>
              <a:t> </a:t>
            </a:r>
            <a:r>
              <a:rPr lang="en-US" dirty="0" err="1" smtClean="0"/>
              <a:t>Pokok</a:t>
            </a:r>
            <a:r>
              <a:rPr lang="en-US" dirty="0" smtClean="0"/>
              <a:t> </a:t>
            </a:r>
            <a:r>
              <a:rPr lang="en-US" dirty="0" err="1" smtClean="0"/>
              <a:t>Wajib</a:t>
            </a:r>
            <a:r>
              <a:rPr lang="en-US" dirty="0" smtClean="0"/>
              <a:t> </a:t>
            </a:r>
            <a:r>
              <a:rPr lang="en-US" dirty="0" err="1" smtClean="0"/>
              <a:t>Pajak</a:t>
            </a:r>
            <a:r>
              <a:rPr lang="en-US" dirty="0" smtClean="0"/>
              <a:t> ),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nomor</a:t>
            </a:r>
            <a:r>
              <a:rPr lang="en-US" dirty="0" smtClean="0"/>
              <a:t> yang </a:t>
            </a:r>
            <a:r>
              <a:rPr lang="en-US" dirty="0" err="1" smtClean="0"/>
              <a:t>diberikan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wajib</a:t>
            </a:r>
            <a:r>
              <a:rPr lang="en-US" dirty="0" smtClean="0"/>
              <a:t> </a:t>
            </a:r>
            <a:r>
              <a:rPr lang="en-US" dirty="0" err="1" smtClean="0"/>
              <a:t>pajak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sarana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administrasi</a:t>
            </a:r>
            <a:r>
              <a:rPr lang="en-US" dirty="0" smtClean="0"/>
              <a:t> </a:t>
            </a:r>
            <a:r>
              <a:rPr lang="en-US" dirty="0" err="1" smtClean="0"/>
              <a:t>perpajakan</a:t>
            </a:r>
            <a:r>
              <a:rPr lang="en-US" dirty="0" smtClean="0"/>
              <a:t> yang </a:t>
            </a:r>
            <a:r>
              <a:rPr lang="en-US" dirty="0" err="1" smtClean="0"/>
              <a:t>dipergunakan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tanda</a:t>
            </a:r>
            <a:r>
              <a:rPr lang="en-US" dirty="0" smtClean="0"/>
              <a:t> </a:t>
            </a:r>
            <a:r>
              <a:rPr lang="en-US" dirty="0" err="1" smtClean="0"/>
              <a:t>mengenal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identitas</a:t>
            </a:r>
            <a:r>
              <a:rPr lang="en-US" dirty="0" smtClean="0"/>
              <a:t> </a:t>
            </a:r>
            <a:r>
              <a:rPr lang="en-US" dirty="0" err="1" smtClean="0"/>
              <a:t>wajib</a:t>
            </a:r>
            <a:r>
              <a:rPr lang="en-US" dirty="0" smtClean="0"/>
              <a:t> </a:t>
            </a:r>
            <a:r>
              <a:rPr lang="en-US" dirty="0" err="1" smtClean="0"/>
              <a:t>pajak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melaksanakan</a:t>
            </a:r>
            <a:r>
              <a:rPr lang="en-US" dirty="0" smtClean="0"/>
              <a:t> </a:t>
            </a:r>
            <a:r>
              <a:rPr lang="en-US" dirty="0" err="1" smtClean="0"/>
              <a:t>hak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kewajiban</a:t>
            </a:r>
            <a:r>
              <a:rPr lang="en-US" dirty="0" smtClean="0"/>
              <a:t> </a:t>
            </a:r>
            <a:r>
              <a:rPr lang="en-US" dirty="0" err="1" smtClean="0"/>
              <a:t>perpajakannya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37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2400"/>
            <a:ext cx="8534400" cy="6553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4. </a:t>
            </a:r>
            <a:r>
              <a:rPr lang="en-US" sz="2000" dirty="0" err="1" smtClean="0"/>
              <a:t>Perencanaan</a:t>
            </a:r>
            <a:r>
              <a:rPr lang="en-US" sz="2000" dirty="0" smtClean="0"/>
              <a:t> </a:t>
            </a:r>
            <a:r>
              <a:rPr lang="en-US" sz="2000" dirty="0" err="1" smtClean="0"/>
              <a:t>Pemasaran</a:t>
            </a:r>
            <a:r>
              <a:rPr lang="en-US" sz="2000" dirty="0" smtClean="0"/>
              <a:t> Usaha </a:t>
            </a:r>
            <a:r>
              <a:rPr lang="en-US" sz="2000" dirty="0" err="1" smtClean="0"/>
              <a:t>Kerajinan</a:t>
            </a:r>
            <a:r>
              <a:rPr lang="en-US" sz="2000" dirty="0" smtClean="0"/>
              <a:t> Dari </a:t>
            </a:r>
            <a:r>
              <a:rPr lang="en-US" sz="2000" dirty="0" err="1" smtClean="0"/>
              <a:t>Bahan</a:t>
            </a:r>
            <a:r>
              <a:rPr lang="en-US" sz="2000" dirty="0" smtClean="0"/>
              <a:t> </a:t>
            </a:r>
            <a:r>
              <a:rPr lang="en-US" sz="2000" dirty="0" err="1" smtClean="0"/>
              <a:t>Limbah</a:t>
            </a:r>
            <a:r>
              <a:rPr lang="en-US" sz="2000" dirty="0" smtClean="0"/>
              <a:t> </a:t>
            </a:r>
            <a:r>
              <a:rPr lang="en-US" sz="2000" dirty="0" err="1" smtClean="0"/>
              <a:t>Berbentuk</a:t>
            </a:r>
            <a:r>
              <a:rPr lang="en-US" sz="2000" dirty="0" smtClean="0"/>
              <a:t> </a:t>
            </a:r>
            <a:r>
              <a:rPr lang="en-US" sz="2000" dirty="0" err="1" smtClean="0"/>
              <a:t>Bangun</a:t>
            </a:r>
            <a:r>
              <a:rPr lang="en-US" sz="2000" dirty="0" smtClean="0"/>
              <a:t> </a:t>
            </a:r>
            <a:r>
              <a:rPr lang="en-US" sz="2000" dirty="0" err="1" smtClean="0"/>
              <a:t>Datar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err="1" smtClean="0"/>
              <a:t>Beberapa</a:t>
            </a:r>
            <a:r>
              <a:rPr lang="en-US" sz="2000" dirty="0" smtClean="0"/>
              <a:t> </a:t>
            </a:r>
            <a:r>
              <a:rPr lang="en-US" sz="2000" dirty="0" err="1" smtClean="0"/>
              <a:t>hal</a:t>
            </a:r>
            <a:r>
              <a:rPr lang="en-US" sz="2000" dirty="0" smtClean="0"/>
              <a:t> </a:t>
            </a:r>
            <a:r>
              <a:rPr lang="en-US" sz="2000" dirty="0" err="1" smtClean="0"/>
              <a:t>penting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berkaitan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aspek</a:t>
            </a:r>
            <a:r>
              <a:rPr lang="en-US" sz="2000" dirty="0" smtClean="0"/>
              <a:t> </a:t>
            </a:r>
            <a:r>
              <a:rPr lang="en-US" sz="2000" dirty="0" err="1" smtClean="0"/>
              <a:t>pemasaran</a:t>
            </a:r>
            <a:r>
              <a:rPr lang="en-US" sz="2000" dirty="0" smtClean="0"/>
              <a:t> </a:t>
            </a:r>
            <a:r>
              <a:rPr lang="en-US" sz="2000" dirty="0" err="1" smtClean="0"/>
              <a:t>yaitu</a:t>
            </a:r>
            <a:r>
              <a:rPr lang="en-US" sz="2000" dirty="0" smtClean="0"/>
              <a:t>:</a:t>
            </a:r>
          </a:p>
          <a:p>
            <a:pPr marL="457200" indent="-457200">
              <a:buAutoNum type="alphaLcPeriod"/>
            </a:pPr>
            <a:r>
              <a:rPr lang="en-US" sz="2000" dirty="0" err="1" smtClean="0"/>
              <a:t>Memahami</a:t>
            </a:r>
            <a:r>
              <a:rPr lang="en-US" sz="2000" dirty="0" smtClean="0"/>
              <a:t> </a:t>
            </a:r>
            <a:r>
              <a:rPr lang="en-US" sz="2000" dirty="0" err="1" smtClean="0"/>
              <a:t>seni</a:t>
            </a:r>
            <a:r>
              <a:rPr lang="en-US" sz="2000" dirty="0" smtClean="0"/>
              <a:t> </a:t>
            </a:r>
            <a:r>
              <a:rPr lang="en-US" sz="2000" dirty="0" err="1" smtClean="0"/>
              <a:t>menjual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err="1" smtClean="0"/>
              <a:t>Bagian</a:t>
            </a:r>
            <a:r>
              <a:rPr lang="en-US" sz="2000" dirty="0" smtClean="0"/>
              <a:t> </a:t>
            </a:r>
            <a:r>
              <a:rPr lang="en-US" sz="2000" dirty="0" err="1" smtClean="0"/>
              <a:t>penjualan</a:t>
            </a:r>
            <a:r>
              <a:rPr lang="en-US" sz="2000" dirty="0" smtClean="0"/>
              <a:t> </a:t>
            </a:r>
            <a:r>
              <a:rPr lang="en-US" sz="2000" dirty="0" err="1" smtClean="0"/>
              <a:t>merupakan</a:t>
            </a:r>
            <a:r>
              <a:rPr lang="en-US" sz="2000" dirty="0" smtClean="0"/>
              <a:t> </a:t>
            </a:r>
            <a:r>
              <a:rPr lang="en-US" sz="2000" dirty="0" err="1" smtClean="0"/>
              <a:t>salah</a:t>
            </a:r>
            <a:r>
              <a:rPr lang="en-US" sz="2000" dirty="0" smtClean="0"/>
              <a:t> </a:t>
            </a:r>
            <a:r>
              <a:rPr lang="en-US" sz="2000" dirty="0" err="1" smtClean="0"/>
              <a:t>satu</a:t>
            </a:r>
            <a:r>
              <a:rPr lang="en-US" sz="2000" dirty="0" smtClean="0"/>
              <a:t> </a:t>
            </a:r>
            <a:r>
              <a:rPr lang="en-US" sz="2000" dirty="0" err="1" smtClean="0"/>
              <a:t>bagian</a:t>
            </a:r>
            <a:r>
              <a:rPr lang="en-US" sz="2000" dirty="0" smtClean="0"/>
              <a:t> </a:t>
            </a:r>
            <a:r>
              <a:rPr lang="en-US" sz="2000" dirty="0" err="1" smtClean="0"/>
              <a:t>terpenting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sebuah</a:t>
            </a:r>
            <a:r>
              <a:rPr lang="en-US" sz="2000" dirty="0" smtClean="0"/>
              <a:t> </a:t>
            </a:r>
            <a:r>
              <a:rPr lang="en-US" sz="2000" dirty="0" err="1" smtClean="0"/>
              <a:t>perusahaan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r>
              <a:rPr lang="en-US" sz="2000" dirty="0" smtClean="0"/>
              <a:t>b. </a:t>
            </a:r>
            <a:r>
              <a:rPr lang="en-US" sz="2000" dirty="0" err="1" smtClean="0"/>
              <a:t>Menentukan</a:t>
            </a:r>
            <a:r>
              <a:rPr lang="en-US" sz="2000" dirty="0" smtClean="0"/>
              <a:t> </a:t>
            </a:r>
            <a:r>
              <a:rPr lang="en-US" sz="2000" dirty="0" err="1" smtClean="0"/>
              <a:t>harga</a:t>
            </a:r>
            <a:r>
              <a:rPr lang="en-US" sz="2000" dirty="0" smtClean="0"/>
              <a:t> </a:t>
            </a:r>
            <a:r>
              <a:rPr lang="en-US" sz="2000" dirty="0" err="1" smtClean="0"/>
              <a:t>jual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err="1" smtClean="0"/>
              <a:t>Penetapan</a:t>
            </a:r>
            <a:r>
              <a:rPr lang="en-US" sz="2000" dirty="0" smtClean="0"/>
              <a:t> </a:t>
            </a:r>
            <a:r>
              <a:rPr lang="en-US" sz="2000" dirty="0" err="1" smtClean="0"/>
              <a:t>harga</a:t>
            </a:r>
            <a:r>
              <a:rPr lang="en-US" sz="2000" dirty="0" smtClean="0"/>
              <a:t> </a:t>
            </a:r>
            <a:r>
              <a:rPr lang="en-US" sz="2000" dirty="0" err="1" smtClean="0"/>
              <a:t>harus</a:t>
            </a:r>
            <a:r>
              <a:rPr lang="en-US" sz="2000" dirty="0" smtClean="0"/>
              <a:t> di </a:t>
            </a:r>
            <a:r>
              <a:rPr lang="en-US" sz="2000" dirty="0" err="1" smtClean="0"/>
              <a:t>sesuaikan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target </a:t>
            </a:r>
            <a:r>
              <a:rPr lang="en-US" sz="2000" dirty="0" err="1" smtClean="0"/>
              <a:t>pasar</a:t>
            </a:r>
            <a:r>
              <a:rPr lang="en-US" sz="2000" dirty="0" smtClean="0"/>
              <a:t>, </a:t>
            </a:r>
            <a:r>
              <a:rPr lang="en-US" sz="2000" dirty="0" err="1" smtClean="0"/>
              <a:t>segmen</a:t>
            </a:r>
            <a:r>
              <a:rPr lang="en-US" sz="2000" dirty="0" smtClean="0"/>
              <a:t> </a:t>
            </a:r>
            <a:r>
              <a:rPr lang="en-US" sz="2000" dirty="0" err="1" smtClean="0"/>
              <a:t>pasar</a:t>
            </a:r>
            <a:r>
              <a:rPr lang="en-US" sz="2000" dirty="0" smtClean="0"/>
              <a:t>,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posisi</a:t>
            </a:r>
            <a:r>
              <a:rPr lang="en-US" sz="2000" dirty="0" smtClean="0"/>
              <a:t> </a:t>
            </a:r>
            <a:r>
              <a:rPr lang="en-US" sz="2000" dirty="0" err="1" smtClean="0"/>
              <a:t>produk</a:t>
            </a:r>
            <a:r>
              <a:rPr lang="en-US" sz="2000" dirty="0" smtClean="0"/>
              <a:t> di </a:t>
            </a:r>
            <a:r>
              <a:rPr lang="en-US" sz="2000" dirty="0" err="1" smtClean="0"/>
              <a:t>pasar</a:t>
            </a:r>
            <a:r>
              <a:rPr lang="en-US" sz="2000" dirty="0" smtClean="0"/>
              <a:t>. Hal-</a:t>
            </a:r>
            <a:r>
              <a:rPr lang="en-US" sz="2000" dirty="0" err="1" smtClean="0"/>
              <a:t>hal</a:t>
            </a:r>
            <a:r>
              <a:rPr lang="en-US" sz="2000" dirty="0" smtClean="0"/>
              <a:t> yang </a:t>
            </a:r>
            <a:r>
              <a:rPr lang="en-US" sz="2000" dirty="0" err="1" smtClean="0"/>
              <a:t>harus</a:t>
            </a:r>
            <a:r>
              <a:rPr lang="en-US" sz="2000" dirty="0" smtClean="0"/>
              <a:t> di </a:t>
            </a:r>
            <a:r>
              <a:rPr lang="en-US" sz="2000" dirty="0" err="1" smtClean="0"/>
              <a:t>pertimbangkan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menentukan</a:t>
            </a:r>
            <a:r>
              <a:rPr lang="en-US" sz="2000" dirty="0" smtClean="0"/>
              <a:t> </a:t>
            </a:r>
            <a:r>
              <a:rPr lang="en-US" sz="2000" dirty="0" err="1" smtClean="0"/>
              <a:t>harga</a:t>
            </a:r>
            <a:r>
              <a:rPr lang="en-US" sz="2000" dirty="0" smtClean="0"/>
              <a:t>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</a:t>
            </a:r>
            <a:r>
              <a:rPr lang="en-US" sz="2000" dirty="0" err="1" smtClean="0"/>
              <a:t>berikut</a:t>
            </a:r>
            <a:r>
              <a:rPr lang="en-US" sz="2000" dirty="0" smtClean="0"/>
              <a:t>:</a:t>
            </a:r>
          </a:p>
          <a:p>
            <a:pPr marL="457200" indent="-457200">
              <a:buAutoNum type="arabicPeriod"/>
            </a:pPr>
            <a:r>
              <a:rPr lang="en-US" sz="2000" dirty="0" err="1" smtClean="0"/>
              <a:t>Biaya</a:t>
            </a:r>
            <a:r>
              <a:rPr lang="en-US" sz="2000" dirty="0" smtClean="0"/>
              <a:t> </a:t>
            </a:r>
            <a:r>
              <a:rPr lang="en-US" sz="2000" dirty="0" err="1" smtClean="0"/>
              <a:t>bahan</a:t>
            </a:r>
            <a:r>
              <a:rPr lang="en-US" sz="2000" dirty="0" smtClean="0"/>
              <a:t> </a:t>
            </a:r>
            <a:r>
              <a:rPr lang="en-US" sz="2000" dirty="0" err="1" smtClean="0"/>
              <a:t>baku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suplainya</a:t>
            </a:r>
            <a:endParaRPr lang="en-US" sz="2000" dirty="0" smtClean="0"/>
          </a:p>
          <a:p>
            <a:pPr marL="457200" indent="-457200">
              <a:buAutoNum type="arabicPeriod" startAt="2"/>
            </a:pPr>
            <a:r>
              <a:rPr lang="en-US" sz="2000" dirty="0" err="1" smtClean="0"/>
              <a:t>Biaya</a:t>
            </a:r>
            <a:r>
              <a:rPr lang="en-US" sz="2000" dirty="0" smtClean="0"/>
              <a:t> overhead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</a:t>
            </a:r>
            <a:r>
              <a:rPr lang="en-US" sz="2000" dirty="0" err="1" smtClean="0"/>
              <a:t>contohnya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biaya</a:t>
            </a:r>
            <a:r>
              <a:rPr lang="en-US" sz="2000" dirty="0" smtClean="0"/>
              <a:t> </a:t>
            </a:r>
            <a:r>
              <a:rPr lang="en-US" sz="2000" dirty="0" err="1" smtClean="0"/>
              <a:t>administrasi</a:t>
            </a:r>
            <a:r>
              <a:rPr lang="en-US" sz="2000" dirty="0" smtClean="0"/>
              <a:t>, </a:t>
            </a:r>
            <a:r>
              <a:rPr lang="en-US" sz="2000" dirty="0" err="1" smtClean="0"/>
              <a:t>biaya</a:t>
            </a:r>
            <a:r>
              <a:rPr lang="en-US" sz="2000" dirty="0" smtClean="0"/>
              <a:t> </a:t>
            </a:r>
            <a:r>
              <a:rPr lang="en-US" sz="2000" dirty="0" err="1" smtClean="0"/>
              <a:t>pengiriman</a:t>
            </a:r>
            <a:r>
              <a:rPr lang="en-US" sz="2000" dirty="0" smtClean="0"/>
              <a:t>, </a:t>
            </a:r>
            <a:r>
              <a:rPr lang="en-US" sz="2000" dirty="0" err="1" smtClean="0"/>
              <a:t>biaya</a:t>
            </a:r>
            <a:r>
              <a:rPr lang="en-US" sz="2000" dirty="0" smtClean="0"/>
              <a:t> </a:t>
            </a:r>
            <a:r>
              <a:rPr lang="en-US" sz="2000" dirty="0" err="1" smtClean="0"/>
              <a:t>sewa</a:t>
            </a:r>
            <a:r>
              <a:rPr lang="en-US" sz="2000" dirty="0" smtClean="0"/>
              <a:t> </a:t>
            </a:r>
            <a:r>
              <a:rPr lang="en-US" sz="2000" dirty="0" err="1" smtClean="0"/>
              <a:t>kantor</a:t>
            </a:r>
            <a:r>
              <a:rPr lang="en-US" sz="2000" dirty="0" smtClean="0"/>
              <a:t>, </a:t>
            </a:r>
            <a:r>
              <a:rPr lang="en-US" sz="2000" dirty="0" err="1" smtClean="0"/>
              <a:t>biaya</a:t>
            </a:r>
            <a:r>
              <a:rPr lang="en-US" sz="2000" dirty="0" smtClean="0"/>
              <a:t> </a:t>
            </a:r>
            <a:r>
              <a:rPr lang="en-US" sz="2000" dirty="0" err="1" smtClean="0"/>
              <a:t>telepon</a:t>
            </a:r>
            <a:r>
              <a:rPr lang="en-US" sz="2000" dirty="0" smtClean="0"/>
              <a:t>, </a:t>
            </a:r>
            <a:r>
              <a:rPr lang="en-US" sz="2000" dirty="0" err="1" smtClean="0"/>
              <a:t>biaya</a:t>
            </a:r>
            <a:r>
              <a:rPr lang="en-US" sz="2000" dirty="0" smtClean="0"/>
              <a:t> </a:t>
            </a:r>
            <a:r>
              <a:rPr lang="en-US" sz="2000" dirty="0" err="1" smtClean="0"/>
              <a:t>listrik</a:t>
            </a:r>
            <a:r>
              <a:rPr lang="en-US" sz="2000" dirty="0" smtClean="0"/>
              <a:t>.</a:t>
            </a:r>
          </a:p>
          <a:p>
            <a:pPr marL="457200" indent="-457200">
              <a:buAutoNum type="arabicPeriod" startAt="3"/>
            </a:pPr>
            <a:r>
              <a:rPr lang="en-US" sz="2000" dirty="0" err="1" smtClean="0"/>
              <a:t>Biaya</a:t>
            </a:r>
            <a:r>
              <a:rPr lang="en-US" sz="2000" dirty="0" smtClean="0"/>
              <a:t> </a:t>
            </a:r>
            <a:r>
              <a:rPr lang="en-US" sz="2000" dirty="0" err="1" smtClean="0"/>
              <a:t>tenaga</a:t>
            </a:r>
            <a:r>
              <a:rPr lang="en-US" sz="2000" dirty="0" smtClean="0"/>
              <a:t> </a:t>
            </a:r>
            <a:r>
              <a:rPr lang="en-US" sz="2000" dirty="0" err="1" smtClean="0"/>
              <a:t>kerja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</a:t>
            </a:r>
            <a:r>
              <a:rPr lang="en-US" sz="2000" dirty="0" err="1" smtClean="0"/>
              <a:t>contohnya</a:t>
            </a:r>
            <a:r>
              <a:rPr lang="en-US" sz="2000" dirty="0" smtClean="0"/>
              <a:t> </a:t>
            </a:r>
            <a:r>
              <a:rPr lang="en-US" sz="2000" dirty="0" err="1" smtClean="0"/>
              <a:t>biaya</a:t>
            </a:r>
            <a:r>
              <a:rPr lang="en-US" sz="2000" dirty="0" smtClean="0"/>
              <a:t> </a:t>
            </a:r>
            <a:r>
              <a:rPr lang="en-US" sz="2000" dirty="0" err="1" smtClean="0"/>
              <a:t>gaji</a:t>
            </a:r>
            <a:r>
              <a:rPr lang="en-US" sz="2000" dirty="0" smtClean="0"/>
              <a:t> </a:t>
            </a:r>
            <a:r>
              <a:rPr lang="en-US" sz="2000" dirty="0" err="1" smtClean="0"/>
              <a:t>karyawan</a:t>
            </a:r>
            <a:r>
              <a:rPr lang="en-US" sz="2000" dirty="0" smtClean="0"/>
              <a:t>, </a:t>
            </a:r>
            <a:r>
              <a:rPr lang="en-US" sz="2000" dirty="0" err="1" smtClean="0"/>
              <a:t>uang</a:t>
            </a:r>
            <a:r>
              <a:rPr lang="en-US" sz="2000" dirty="0" smtClean="0"/>
              <a:t> </a:t>
            </a:r>
            <a:r>
              <a:rPr lang="en-US" sz="2000" dirty="0" err="1" smtClean="0"/>
              <a:t>lembur</a:t>
            </a:r>
            <a:r>
              <a:rPr lang="en-US" sz="2000" dirty="0" smtClean="0"/>
              <a:t>, </a:t>
            </a:r>
            <a:r>
              <a:rPr lang="en-US" sz="2000" dirty="0" err="1" smtClean="0"/>
              <a:t>insentif</a:t>
            </a:r>
            <a:r>
              <a:rPr lang="en-US" sz="2000" dirty="0" smtClean="0"/>
              <a:t>(bonus)</a:t>
            </a:r>
          </a:p>
          <a:p>
            <a:pPr marL="0" indent="0">
              <a:buNone/>
            </a:pPr>
            <a:r>
              <a:rPr lang="en-US" sz="2000" dirty="0" err="1" smtClean="0"/>
              <a:t>Penentuan</a:t>
            </a:r>
            <a:r>
              <a:rPr lang="en-US" sz="2000" dirty="0" smtClean="0"/>
              <a:t> </a:t>
            </a:r>
            <a:r>
              <a:rPr lang="en-US" sz="2000" dirty="0" err="1" smtClean="0"/>
              <a:t>harga</a:t>
            </a:r>
            <a:r>
              <a:rPr lang="en-US" sz="2000" dirty="0" smtClean="0"/>
              <a:t> </a:t>
            </a:r>
            <a:r>
              <a:rPr lang="en-US" sz="2000" dirty="0" err="1" smtClean="0"/>
              <a:t>jual</a:t>
            </a:r>
            <a:r>
              <a:rPr lang="en-US" sz="2000" dirty="0" smtClean="0"/>
              <a:t> </a:t>
            </a:r>
            <a:r>
              <a:rPr lang="en-US" sz="2000" dirty="0" err="1" smtClean="0"/>
              <a:t>produk</a:t>
            </a:r>
            <a:r>
              <a:rPr lang="en-US" sz="2000" dirty="0" smtClean="0"/>
              <a:t> </a:t>
            </a:r>
            <a:r>
              <a:rPr lang="en-US" sz="2000" dirty="0" err="1" smtClean="0"/>
              <a:t>juga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di </a:t>
            </a:r>
            <a:r>
              <a:rPr lang="en-US" sz="2000" dirty="0" err="1" smtClean="0"/>
              <a:t>tentukan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3 </a:t>
            </a:r>
            <a:r>
              <a:rPr lang="en-US" sz="2000" dirty="0" err="1" smtClean="0"/>
              <a:t>cara</a:t>
            </a:r>
            <a:r>
              <a:rPr lang="en-US" sz="2000" dirty="0" smtClean="0"/>
              <a:t> </a:t>
            </a:r>
            <a:r>
              <a:rPr lang="en-US" sz="2000" dirty="0" err="1" smtClean="0"/>
              <a:t>yaitu</a:t>
            </a:r>
            <a:r>
              <a:rPr lang="en-US" sz="2000" dirty="0" smtClean="0"/>
              <a:t>:</a:t>
            </a:r>
          </a:p>
          <a:p>
            <a:pPr>
              <a:buFontTx/>
              <a:buChar char="-"/>
            </a:pPr>
            <a:r>
              <a:rPr lang="en-US" sz="2000" dirty="0" err="1" smtClean="0"/>
              <a:t>Harga</a:t>
            </a:r>
            <a:r>
              <a:rPr lang="en-US" sz="2000" dirty="0" smtClean="0"/>
              <a:t> </a:t>
            </a:r>
            <a:r>
              <a:rPr lang="en-US" sz="2000" dirty="0" err="1" smtClean="0"/>
              <a:t>berdasarkan</a:t>
            </a:r>
            <a:r>
              <a:rPr lang="en-US" sz="2000" dirty="0" smtClean="0"/>
              <a:t> </a:t>
            </a:r>
            <a:r>
              <a:rPr lang="en-US" sz="2000" dirty="0" err="1" smtClean="0"/>
              <a:t>harga</a:t>
            </a:r>
            <a:r>
              <a:rPr lang="en-US" sz="2000" dirty="0" smtClean="0"/>
              <a:t> </a:t>
            </a:r>
            <a:r>
              <a:rPr lang="en-US" sz="2000" dirty="0" err="1" smtClean="0"/>
              <a:t>pasar</a:t>
            </a:r>
            <a:endParaRPr lang="en-US" sz="2000" dirty="0" smtClean="0"/>
          </a:p>
          <a:p>
            <a:pPr>
              <a:buFontTx/>
              <a:buChar char="-"/>
            </a:pPr>
            <a:r>
              <a:rPr lang="en-US" sz="2000" dirty="0" err="1" smtClean="0"/>
              <a:t>Harga</a:t>
            </a:r>
            <a:r>
              <a:rPr lang="en-US" sz="2000" dirty="0" smtClean="0"/>
              <a:t> </a:t>
            </a:r>
            <a:r>
              <a:rPr lang="en-US" sz="2000" dirty="0" err="1" smtClean="0"/>
              <a:t>berdasarkan</a:t>
            </a:r>
            <a:r>
              <a:rPr lang="en-US" sz="2000" dirty="0" smtClean="0"/>
              <a:t> </a:t>
            </a:r>
            <a:r>
              <a:rPr lang="en-US" sz="2000" dirty="0" err="1" smtClean="0"/>
              <a:t>biaya</a:t>
            </a:r>
            <a:endParaRPr lang="en-US" sz="2000" dirty="0" smtClean="0"/>
          </a:p>
          <a:p>
            <a:pPr>
              <a:buFontTx/>
              <a:buChar char="-"/>
            </a:pPr>
            <a:r>
              <a:rPr lang="en-US" sz="2000" dirty="0" err="1" smtClean="0"/>
              <a:t>Harga</a:t>
            </a:r>
            <a:r>
              <a:rPr lang="en-US" sz="2000" dirty="0" smtClean="0"/>
              <a:t> </a:t>
            </a:r>
            <a:r>
              <a:rPr lang="en-US" sz="2000" dirty="0" err="1" smtClean="0"/>
              <a:t>berdasarkan</a:t>
            </a:r>
            <a:r>
              <a:rPr lang="en-US" sz="2000" dirty="0" smtClean="0"/>
              <a:t> </a:t>
            </a:r>
            <a:r>
              <a:rPr lang="en-US" sz="2000" dirty="0" err="1" smtClean="0"/>
              <a:t>titik</a:t>
            </a:r>
            <a:r>
              <a:rPr lang="en-US" sz="2000" dirty="0" smtClean="0"/>
              <a:t> </a:t>
            </a:r>
            <a:r>
              <a:rPr lang="en-US" sz="2000" dirty="0" err="1" smtClean="0"/>
              <a:t>impas</a:t>
            </a:r>
            <a:endParaRPr lang="en-US" sz="2000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28518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228600"/>
            <a:ext cx="8610600" cy="6400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c.</a:t>
            </a:r>
            <a:r>
              <a:rPr lang="en-US" sz="2000" dirty="0" smtClean="0"/>
              <a:t> </a:t>
            </a:r>
            <a:r>
              <a:rPr lang="en-US" sz="2000" dirty="0" err="1"/>
              <a:t>M</a:t>
            </a:r>
            <a:r>
              <a:rPr lang="en-US" sz="2000" dirty="0" err="1" smtClean="0"/>
              <a:t>enganalisis</a:t>
            </a:r>
            <a:r>
              <a:rPr lang="en-US" sz="2000" dirty="0" smtClean="0"/>
              <a:t> </a:t>
            </a:r>
            <a:r>
              <a:rPr lang="en-US" sz="2000" dirty="0" err="1" smtClean="0"/>
              <a:t>kepuasaan</a:t>
            </a:r>
            <a:r>
              <a:rPr lang="en-US" sz="2000" dirty="0" smtClean="0"/>
              <a:t> </a:t>
            </a:r>
            <a:r>
              <a:rPr lang="en-US" sz="2000" dirty="0" err="1" smtClean="0"/>
              <a:t>pelanggan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    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tingkat</a:t>
            </a:r>
            <a:r>
              <a:rPr lang="en-US" sz="2000" dirty="0" smtClean="0"/>
              <a:t> </a:t>
            </a:r>
            <a:r>
              <a:rPr lang="en-US" sz="2000" dirty="0" err="1" smtClean="0"/>
              <a:t>perasaan</a:t>
            </a:r>
            <a:r>
              <a:rPr lang="en-US" sz="2000" dirty="0" smtClean="0"/>
              <a:t> </a:t>
            </a:r>
            <a:r>
              <a:rPr lang="en-US" sz="2000" dirty="0" err="1" smtClean="0"/>
              <a:t>seseorang</a:t>
            </a:r>
            <a:r>
              <a:rPr lang="en-US" sz="2000" dirty="0" smtClean="0"/>
              <a:t> </a:t>
            </a:r>
            <a:r>
              <a:rPr lang="en-US" sz="2000" dirty="0" err="1" smtClean="0"/>
              <a:t>setelah</a:t>
            </a:r>
            <a:r>
              <a:rPr lang="en-US" sz="2000" dirty="0" smtClean="0"/>
              <a:t> </a:t>
            </a:r>
            <a:r>
              <a:rPr lang="en-US" sz="2000" dirty="0" err="1" smtClean="0"/>
              <a:t>membandingkan</a:t>
            </a:r>
            <a:r>
              <a:rPr lang="en-US" sz="2000" dirty="0" smtClean="0"/>
              <a:t> </a:t>
            </a:r>
            <a:r>
              <a:rPr lang="en-US" sz="2000" dirty="0" err="1" smtClean="0"/>
              <a:t>kinerja</a:t>
            </a:r>
            <a:r>
              <a:rPr lang="en-US" sz="2000" dirty="0" smtClean="0"/>
              <a:t> </a:t>
            </a:r>
            <a:r>
              <a:rPr lang="en-US" sz="2000" dirty="0" err="1" smtClean="0"/>
              <a:t>prosuk</a:t>
            </a:r>
            <a:r>
              <a:rPr lang="en-US" sz="2000" dirty="0" smtClean="0"/>
              <a:t> yang </a:t>
            </a:r>
            <a:r>
              <a:rPr lang="en-US" sz="2000" dirty="0" err="1" smtClean="0"/>
              <a:t>bisa</a:t>
            </a:r>
            <a:r>
              <a:rPr lang="en-US" sz="2000" dirty="0" smtClean="0"/>
              <a:t> di </a:t>
            </a:r>
            <a:r>
              <a:rPr lang="en-US" sz="2000" dirty="0" err="1" smtClean="0"/>
              <a:t>rasakan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sesuai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harapannya</a:t>
            </a:r>
            <a:r>
              <a:rPr lang="en-US" sz="2000" dirty="0" smtClean="0"/>
              <a:t>. </a:t>
            </a:r>
          </a:p>
          <a:p>
            <a:pPr marL="0" indent="0">
              <a:buNone/>
            </a:pPr>
            <a:r>
              <a:rPr lang="en-US" dirty="0" smtClean="0"/>
              <a:t>   </a:t>
            </a:r>
            <a:r>
              <a:rPr lang="en-US" sz="2000" dirty="0" err="1" smtClean="0"/>
              <a:t>Metode-metode</a:t>
            </a:r>
            <a:r>
              <a:rPr lang="en-US" sz="2000" dirty="0" smtClean="0"/>
              <a:t> yang </a:t>
            </a:r>
            <a:r>
              <a:rPr lang="en-US" sz="2000" dirty="0" err="1" smtClean="0"/>
              <a:t>bisa</a:t>
            </a:r>
            <a:r>
              <a:rPr lang="en-US" sz="2000" dirty="0" smtClean="0"/>
              <a:t> di </a:t>
            </a:r>
            <a:r>
              <a:rPr lang="en-US" sz="2000" dirty="0" err="1" smtClean="0"/>
              <a:t>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mengukur</a:t>
            </a:r>
            <a:r>
              <a:rPr lang="en-US" sz="2000" dirty="0" smtClean="0"/>
              <a:t> </a:t>
            </a:r>
            <a:r>
              <a:rPr lang="en-US" sz="2000" dirty="0" err="1" smtClean="0"/>
              <a:t>tingkat</a:t>
            </a:r>
            <a:r>
              <a:rPr lang="en-US" sz="2000" dirty="0" smtClean="0"/>
              <a:t> </a:t>
            </a:r>
            <a:r>
              <a:rPr lang="en-US" sz="2000" dirty="0" err="1" smtClean="0"/>
              <a:t>kepuasan</a:t>
            </a:r>
            <a:r>
              <a:rPr lang="en-US" sz="2000" dirty="0" smtClean="0"/>
              <a:t> </a:t>
            </a:r>
            <a:r>
              <a:rPr lang="en-US" sz="2000" dirty="0" err="1" smtClean="0"/>
              <a:t>pelanggan</a:t>
            </a:r>
            <a:r>
              <a:rPr lang="en-US" sz="2000" dirty="0" smtClean="0"/>
              <a:t> </a:t>
            </a:r>
            <a:r>
              <a:rPr lang="en-US" sz="2000" dirty="0" err="1" smtClean="0"/>
              <a:t>yaitu</a:t>
            </a:r>
            <a:r>
              <a:rPr lang="en-US" sz="2000" dirty="0" smtClean="0"/>
              <a:t>:</a:t>
            </a:r>
          </a:p>
          <a:p>
            <a:pPr marL="457200" indent="-457200">
              <a:buAutoNum type="arabicPeriod"/>
            </a:pP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keluhan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saran</a:t>
            </a:r>
          </a:p>
          <a:p>
            <a:pPr marL="514350" indent="-514350">
              <a:buAutoNum type="arabicPeriod"/>
            </a:pPr>
            <a:r>
              <a:rPr lang="en-US" sz="2000" dirty="0" err="1" smtClean="0"/>
              <a:t>Survei</a:t>
            </a:r>
            <a:r>
              <a:rPr lang="en-US" sz="2000" dirty="0" smtClean="0"/>
              <a:t> </a:t>
            </a:r>
            <a:r>
              <a:rPr lang="en-US" sz="2000" dirty="0" err="1" smtClean="0"/>
              <a:t>kepuasan</a:t>
            </a:r>
            <a:r>
              <a:rPr lang="en-US" sz="2000" dirty="0" smtClean="0"/>
              <a:t> </a:t>
            </a:r>
            <a:r>
              <a:rPr lang="en-US" sz="2000" dirty="0" err="1" smtClean="0"/>
              <a:t>pelanggan</a:t>
            </a:r>
            <a:r>
              <a:rPr lang="en-US" sz="2000" dirty="0" smtClean="0"/>
              <a:t>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</a:t>
            </a:r>
            <a:r>
              <a:rPr lang="en-US" sz="2000" dirty="0" err="1" smtClean="0"/>
              <a:t>berkala</a:t>
            </a:r>
            <a:endParaRPr lang="en-US" sz="2000" dirty="0" smtClean="0"/>
          </a:p>
          <a:p>
            <a:pPr marL="514350" indent="-514350">
              <a:buAutoNum type="arabicPeriod"/>
            </a:pPr>
            <a:r>
              <a:rPr lang="en-US" sz="2000" dirty="0" smtClean="0"/>
              <a:t>Ghost shopping </a:t>
            </a:r>
            <a:r>
              <a:rPr lang="en-US" sz="2000" dirty="0" err="1" smtClean="0"/>
              <a:t>atau</a:t>
            </a:r>
            <a:r>
              <a:rPr lang="en-US" sz="2000" dirty="0" smtClean="0"/>
              <a:t> mystery shopper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D. </a:t>
            </a:r>
            <a:r>
              <a:rPr lang="en-US" sz="2000" dirty="0" err="1" smtClean="0"/>
              <a:t>Promosi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suatu</a:t>
            </a:r>
            <a:r>
              <a:rPr lang="en-US" sz="2000" dirty="0" smtClean="0"/>
              <a:t> </a:t>
            </a:r>
            <a:r>
              <a:rPr lang="en-US" sz="2000" dirty="0" err="1" smtClean="0"/>
              <a:t>aktivitas</a:t>
            </a:r>
            <a:r>
              <a:rPr lang="en-US" sz="2000" dirty="0" smtClean="0"/>
              <a:t> yang di </a:t>
            </a:r>
            <a:r>
              <a:rPr lang="en-US" sz="2000" dirty="0" err="1" smtClean="0"/>
              <a:t>lakukan</a:t>
            </a:r>
            <a:r>
              <a:rPr lang="en-US" sz="2000" dirty="0" smtClean="0"/>
              <a:t> </a:t>
            </a:r>
            <a:r>
              <a:rPr lang="en-US" sz="2000" dirty="0" err="1" smtClean="0"/>
              <a:t>oleh</a:t>
            </a:r>
            <a:r>
              <a:rPr lang="en-US" sz="2000" dirty="0" smtClean="0"/>
              <a:t> </a:t>
            </a:r>
            <a:r>
              <a:rPr lang="en-US" sz="2000" dirty="0" err="1" smtClean="0"/>
              <a:t>perusahaan</a:t>
            </a:r>
            <a:r>
              <a:rPr lang="en-US" sz="2000" dirty="0" smtClean="0"/>
              <a:t> </a:t>
            </a:r>
            <a:r>
              <a:rPr lang="en-US" sz="2000" dirty="0" err="1" smtClean="0"/>
              <a:t>guna</a:t>
            </a:r>
            <a:r>
              <a:rPr lang="en-US" sz="2000" dirty="0" smtClean="0"/>
              <a:t> </a:t>
            </a:r>
            <a:r>
              <a:rPr lang="en-US" sz="2000" dirty="0" err="1" smtClean="0"/>
              <a:t>mengomunikasikan</a:t>
            </a:r>
            <a:r>
              <a:rPr lang="en-US" sz="2000" dirty="0" smtClean="0"/>
              <a:t>, </a:t>
            </a:r>
            <a:r>
              <a:rPr lang="en-US" sz="2000" dirty="0" err="1" smtClean="0"/>
              <a:t>mengenalkan</a:t>
            </a:r>
            <a:r>
              <a:rPr lang="en-US" sz="2000" dirty="0" smtClean="0"/>
              <a:t>,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mempopulerkan</a:t>
            </a:r>
            <a:r>
              <a:rPr lang="en-US" sz="2000" dirty="0" smtClean="0"/>
              <a:t> </a:t>
            </a:r>
            <a:r>
              <a:rPr lang="en-US" sz="2000" dirty="0" err="1" smtClean="0"/>
              <a:t>kepada</a:t>
            </a:r>
            <a:r>
              <a:rPr lang="en-US" sz="2000" dirty="0" smtClean="0"/>
              <a:t> </a:t>
            </a:r>
            <a:r>
              <a:rPr lang="en-US" sz="2000" dirty="0" err="1" smtClean="0"/>
              <a:t>pasar</a:t>
            </a:r>
            <a:r>
              <a:rPr lang="en-US" sz="2000" dirty="0" smtClean="0"/>
              <a:t> </a:t>
            </a:r>
            <a:r>
              <a:rPr lang="en-US" sz="2000" dirty="0" err="1" smtClean="0"/>
              <a:t>sasarannya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r>
              <a:rPr lang="en-US" sz="2000" dirty="0" smtClean="0"/>
              <a:t>6 </a:t>
            </a:r>
            <a:r>
              <a:rPr lang="en-US" sz="2000" dirty="0" err="1" smtClean="0"/>
              <a:t>kegiatan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rencana</a:t>
            </a:r>
            <a:r>
              <a:rPr lang="en-US" sz="2000" dirty="0" smtClean="0"/>
              <a:t> yang </a:t>
            </a:r>
            <a:r>
              <a:rPr lang="en-US" sz="2000" dirty="0" err="1" smtClean="0"/>
              <a:t>bisa</a:t>
            </a:r>
            <a:r>
              <a:rPr lang="en-US" sz="2000" dirty="0" smtClean="0"/>
              <a:t> di </a:t>
            </a:r>
            <a:r>
              <a:rPr lang="en-US" sz="2000" dirty="0" err="1" smtClean="0"/>
              <a:t>lakukan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mengomunikasikan</a:t>
            </a:r>
            <a:r>
              <a:rPr lang="en-US" sz="2000" dirty="0" smtClean="0"/>
              <a:t> </a:t>
            </a:r>
            <a:r>
              <a:rPr lang="en-US" sz="2000" dirty="0" err="1" smtClean="0"/>
              <a:t>produk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merk</a:t>
            </a:r>
            <a:r>
              <a:rPr lang="en-US" sz="2000" dirty="0" smtClean="0"/>
              <a:t> </a:t>
            </a:r>
            <a:r>
              <a:rPr lang="en-US" sz="2000" dirty="0" err="1" smtClean="0"/>
              <a:t>usaha</a:t>
            </a:r>
            <a:r>
              <a:rPr lang="en-US" sz="2000" dirty="0" smtClean="0"/>
              <a:t>:</a:t>
            </a:r>
          </a:p>
          <a:p>
            <a:pPr marL="457200" indent="-457200">
              <a:buAutoNum type="arabicPeriod"/>
            </a:pPr>
            <a:r>
              <a:rPr lang="en-US" sz="2000" dirty="0" err="1" smtClean="0"/>
              <a:t>Penjualan</a:t>
            </a:r>
            <a:r>
              <a:rPr lang="en-US" sz="2000" dirty="0" smtClean="0"/>
              <a:t> personal</a:t>
            </a:r>
          </a:p>
          <a:p>
            <a:pPr marL="457200" indent="-457200">
              <a:buAutoNum type="arabicPeriod"/>
            </a:pPr>
            <a:r>
              <a:rPr lang="en-US" sz="2000" dirty="0" err="1" smtClean="0"/>
              <a:t>Iklan</a:t>
            </a:r>
            <a:endParaRPr lang="en-US" sz="2000" dirty="0" smtClean="0"/>
          </a:p>
          <a:p>
            <a:pPr marL="457200" indent="-457200">
              <a:buAutoNum type="arabicPeriod"/>
            </a:pPr>
            <a:r>
              <a:rPr lang="en-US" sz="2000" dirty="0" err="1" smtClean="0"/>
              <a:t>Promosi</a:t>
            </a:r>
            <a:endParaRPr lang="en-US" sz="2000" dirty="0" smtClean="0"/>
          </a:p>
          <a:p>
            <a:pPr marL="457200" indent="-457200">
              <a:buAutoNum type="arabicPeriod"/>
            </a:pPr>
            <a:r>
              <a:rPr lang="en-US" sz="2000" dirty="0" err="1" smtClean="0"/>
              <a:t>Publikasi</a:t>
            </a:r>
            <a:endParaRPr lang="en-US" sz="2000" dirty="0" smtClean="0"/>
          </a:p>
          <a:p>
            <a:pPr marL="457200" indent="-457200">
              <a:buAutoNum type="arabicPeriod"/>
            </a:pPr>
            <a:r>
              <a:rPr lang="en-US" sz="2000" dirty="0" smtClean="0"/>
              <a:t>Sponsorship</a:t>
            </a:r>
          </a:p>
          <a:p>
            <a:pPr marL="457200" indent="-457200">
              <a:buAutoNum type="arabicPeriod"/>
            </a:pPr>
            <a:r>
              <a:rPr lang="en-US" sz="2000" dirty="0" err="1" smtClean="0"/>
              <a:t>Komunikasi</a:t>
            </a:r>
            <a:r>
              <a:rPr lang="en-US" sz="2000" dirty="0" smtClean="0"/>
              <a:t> di </a:t>
            </a:r>
            <a:r>
              <a:rPr lang="en-US" sz="2000" dirty="0" err="1" smtClean="0"/>
              <a:t>tempat</a:t>
            </a:r>
            <a:r>
              <a:rPr lang="en-US" sz="2000" dirty="0" smtClean="0"/>
              <a:t> </a:t>
            </a:r>
            <a:r>
              <a:rPr lang="en-US" sz="2000" dirty="0" err="1" smtClean="0"/>
              <a:t>konsumen</a:t>
            </a:r>
            <a:r>
              <a:rPr lang="en-US" sz="2000" dirty="0" smtClean="0"/>
              <a:t> yang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membeli</a:t>
            </a:r>
            <a:r>
              <a:rPr lang="en-US" sz="2000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30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5562600" cy="341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371195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BAB 1</a:t>
            </a:r>
            <a:br>
              <a:rPr lang="en-US" dirty="0" smtClean="0"/>
            </a:br>
            <a:r>
              <a:rPr lang="en-US" dirty="0" smtClean="0"/>
              <a:t>WIRAUSAHA KERAJINAN DARI BAHAN LIMBAH BERBENTUK BANGUN DATAR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83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A. PERENCANAAN USAHA KERAJINAN DARI BAHAN LIMBAH BERBENTUK BANGUN DATAR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52600"/>
            <a:ext cx="8229600" cy="4876800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sz="2400" b="1" dirty="0" smtClean="0"/>
              <a:t>Ide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peluang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usaha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kerajinan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dari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bahan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limbah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berbentuk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bangun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datar</a:t>
            </a:r>
            <a:r>
              <a:rPr lang="en-US" sz="2400" b="1" dirty="0" smtClean="0"/>
              <a:t>.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err="1" smtClean="0"/>
              <a:t>Seorang</a:t>
            </a:r>
            <a:r>
              <a:rPr lang="en-US" sz="2400" dirty="0" smtClean="0"/>
              <a:t> </a:t>
            </a:r>
            <a:r>
              <a:rPr lang="en-US" sz="2400" dirty="0" err="1" smtClean="0"/>
              <a:t>wirausahawan</a:t>
            </a:r>
            <a:r>
              <a:rPr lang="en-US" sz="2400" dirty="0" smtClean="0"/>
              <a:t>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/>
              <a:t> </a:t>
            </a:r>
            <a:r>
              <a:rPr lang="en-US" sz="2400" dirty="0" err="1" smtClean="0"/>
              <a:t>memanfaatkan</a:t>
            </a:r>
            <a:r>
              <a:rPr lang="en-US" sz="2400" dirty="0" smtClean="0"/>
              <a:t> </a:t>
            </a:r>
            <a:r>
              <a:rPr lang="en-US" sz="2400" dirty="0" err="1" smtClean="0"/>
              <a:t>peluang</a:t>
            </a:r>
            <a:r>
              <a:rPr lang="en-US" sz="2400" dirty="0" smtClean="0"/>
              <a:t> </a:t>
            </a:r>
            <a:r>
              <a:rPr lang="en-US" sz="2400" dirty="0" err="1" smtClean="0"/>
              <a:t>usaha</a:t>
            </a:r>
            <a:r>
              <a:rPr lang="en-US" sz="2400" dirty="0" smtClean="0"/>
              <a:t>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</a:t>
            </a:r>
            <a:r>
              <a:rPr lang="en-US" sz="2400" dirty="0" err="1" smtClean="0"/>
              <a:t>sistematis</a:t>
            </a:r>
            <a:r>
              <a:rPr lang="en-US" sz="2400" dirty="0" smtClean="0"/>
              <a:t> </a:t>
            </a:r>
            <a:r>
              <a:rPr lang="en-US" sz="2400" dirty="0" err="1" smtClean="0"/>
              <a:t>dimulai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analisis</a:t>
            </a:r>
            <a:r>
              <a:rPr lang="en-US" sz="2400" dirty="0" smtClean="0"/>
              <a:t> </a:t>
            </a:r>
            <a:r>
              <a:rPr lang="en-US" sz="2400" dirty="0" err="1" smtClean="0"/>
              <a:t>sumber</a:t>
            </a:r>
            <a:r>
              <a:rPr lang="en-US" sz="2400" dirty="0" smtClean="0"/>
              <a:t> </a:t>
            </a:r>
            <a:r>
              <a:rPr lang="en-US" sz="2400" dirty="0" err="1" smtClean="0"/>
              <a:t>sumber</a:t>
            </a:r>
            <a:r>
              <a:rPr lang="en-US" sz="2400" dirty="0" smtClean="0"/>
              <a:t> </a:t>
            </a:r>
            <a:r>
              <a:rPr lang="en-US" sz="2400" dirty="0" err="1" smtClean="0"/>
              <a:t>peluang</a:t>
            </a:r>
            <a:r>
              <a:rPr lang="en-US" sz="2400" dirty="0" smtClean="0"/>
              <a:t> </a:t>
            </a:r>
            <a:r>
              <a:rPr lang="en-US" sz="2400" dirty="0" err="1" smtClean="0"/>
              <a:t>usaha</a:t>
            </a:r>
            <a:r>
              <a:rPr lang="en-US" sz="2400" dirty="0" smtClean="0"/>
              <a:t>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</a:t>
            </a:r>
            <a:r>
              <a:rPr lang="en-US" sz="2400" dirty="0" err="1" smtClean="0"/>
              <a:t>luas</a:t>
            </a:r>
            <a:r>
              <a:rPr lang="en-US" sz="2400" dirty="0" smtClean="0"/>
              <a:t>. </a:t>
            </a:r>
            <a:r>
              <a:rPr lang="en-US" sz="2400" dirty="0" err="1" smtClean="0"/>
              <a:t>Persiapan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dapat</a:t>
            </a:r>
            <a:r>
              <a:rPr lang="en-US" sz="2400" dirty="0" smtClean="0"/>
              <a:t> kalian </a:t>
            </a:r>
            <a:r>
              <a:rPr lang="en-US" sz="2400" dirty="0" err="1" smtClean="0"/>
              <a:t>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menganalisis</a:t>
            </a:r>
            <a:r>
              <a:rPr lang="en-US" sz="2400" dirty="0" smtClean="0"/>
              <a:t> </a:t>
            </a:r>
            <a:r>
              <a:rPr lang="en-US" sz="2400" dirty="0" err="1" smtClean="0"/>
              <a:t>peluang</a:t>
            </a:r>
            <a:r>
              <a:rPr lang="en-US" sz="2400" dirty="0" smtClean="0"/>
              <a:t> </a:t>
            </a:r>
            <a:r>
              <a:rPr lang="en-US" sz="2400" dirty="0" err="1" smtClean="0"/>
              <a:t>usaha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dirty="0" err="1" smtClean="0"/>
              <a:t>berikut</a:t>
            </a:r>
            <a:r>
              <a:rPr lang="en-US" sz="2400" dirty="0" smtClean="0"/>
              <a:t>.</a:t>
            </a:r>
          </a:p>
          <a:p>
            <a:pPr marL="457200" indent="-457200">
              <a:buAutoNum type="alphaLcPeriod"/>
            </a:pPr>
            <a:r>
              <a:rPr lang="en-US" sz="2400" dirty="0" err="1" smtClean="0"/>
              <a:t>Meneliti</a:t>
            </a:r>
            <a:r>
              <a:rPr lang="en-US" sz="2400" dirty="0" smtClean="0"/>
              <a:t> </a:t>
            </a:r>
            <a:r>
              <a:rPr lang="en-US" sz="2400" dirty="0" err="1" smtClean="0"/>
              <a:t>beberapa</a:t>
            </a:r>
            <a:r>
              <a:rPr lang="en-US" sz="2400" dirty="0" smtClean="0"/>
              <a:t> </a:t>
            </a:r>
            <a:r>
              <a:rPr lang="en-US" sz="2400" dirty="0" err="1" smtClean="0"/>
              <a:t>luas</a:t>
            </a:r>
            <a:r>
              <a:rPr lang="en-US" sz="2400" dirty="0" smtClean="0"/>
              <a:t> </a:t>
            </a:r>
            <a:r>
              <a:rPr lang="en-US" sz="2400" dirty="0" err="1" smtClean="0"/>
              <a:t>usaha</a:t>
            </a:r>
            <a:r>
              <a:rPr lang="en-US" sz="2400" dirty="0" smtClean="0"/>
              <a:t> yang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dipilih</a:t>
            </a:r>
            <a:r>
              <a:rPr lang="en-US" sz="2400" dirty="0" smtClean="0"/>
              <a:t> </a:t>
            </a:r>
          </a:p>
          <a:p>
            <a:pPr marL="457200" indent="-457200">
              <a:buAutoNum type="alphaLcPeriod"/>
            </a:pPr>
            <a:r>
              <a:rPr lang="en-US" sz="2400" dirty="0" err="1" smtClean="0"/>
              <a:t>Bentuk</a:t>
            </a:r>
            <a:r>
              <a:rPr lang="en-US" sz="2400" dirty="0" smtClean="0"/>
              <a:t> </a:t>
            </a:r>
            <a:r>
              <a:rPr lang="en-US" sz="2400" dirty="0" err="1" smtClean="0"/>
              <a:t>usaha</a:t>
            </a:r>
            <a:r>
              <a:rPr lang="en-US" sz="2400" dirty="0" smtClean="0"/>
              <a:t> </a:t>
            </a:r>
            <a:r>
              <a:rPr lang="en-US" sz="2400" dirty="0" err="1" smtClean="0"/>
              <a:t>apa</a:t>
            </a:r>
            <a:r>
              <a:rPr lang="en-US" sz="2400" dirty="0" smtClean="0"/>
              <a:t> yang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dipilih</a:t>
            </a:r>
            <a:r>
              <a:rPr lang="en-US" sz="2400" dirty="0" smtClean="0"/>
              <a:t> </a:t>
            </a:r>
          </a:p>
          <a:p>
            <a:pPr marL="457200" indent="-457200">
              <a:buAutoNum type="alphaLcPeriod"/>
            </a:pPr>
            <a:r>
              <a:rPr lang="en-US" sz="2400" dirty="0" err="1" smtClean="0"/>
              <a:t>Jenis</a:t>
            </a:r>
            <a:r>
              <a:rPr lang="en-US" sz="2400" dirty="0" smtClean="0"/>
              <a:t> </a:t>
            </a:r>
            <a:r>
              <a:rPr lang="en-US" sz="2400" dirty="0" err="1" smtClean="0"/>
              <a:t>usaha</a:t>
            </a:r>
            <a:r>
              <a:rPr lang="en-US" sz="2400" dirty="0" smtClean="0"/>
              <a:t> </a:t>
            </a:r>
            <a:r>
              <a:rPr lang="en-US" sz="2400" dirty="0" err="1" smtClean="0"/>
              <a:t>apa</a:t>
            </a:r>
            <a:r>
              <a:rPr lang="en-US" sz="2400" dirty="0" smtClean="0"/>
              <a:t> yang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ditekuni</a:t>
            </a:r>
            <a:r>
              <a:rPr lang="en-US" sz="2400" dirty="0" smtClean="0"/>
              <a:t> </a:t>
            </a:r>
          </a:p>
          <a:p>
            <a:pPr marL="457200" indent="-457200">
              <a:buAutoNum type="alphaLcPeriod"/>
            </a:pPr>
            <a:r>
              <a:rPr lang="en-US" sz="2400" dirty="0" err="1" smtClean="0"/>
              <a:t>Informasi</a:t>
            </a:r>
            <a:r>
              <a:rPr lang="en-US" sz="2400" dirty="0" smtClean="0"/>
              <a:t> </a:t>
            </a:r>
            <a:r>
              <a:rPr lang="en-US" sz="2400" dirty="0" err="1" smtClean="0"/>
              <a:t>usaha</a:t>
            </a:r>
            <a:r>
              <a:rPr lang="en-US" sz="2400" dirty="0" smtClean="0"/>
              <a:t> yang </a:t>
            </a:r>
            <a:r>
              <a:rPr lang="en-US" sz="2400" dirty="0" err="1" smtClean="0"/>
              <a:t>akan</a:t>
            </a:r>
            <a:r>
              <a:rPr lang="en-US" sz="2400" dirty="0"/>
              <a:t> </a:t>
            </a:r>
            <a:r>
              <a:rPr lang="en-US" sz="2400" dirty="0" err="1" smtClean="0"/>
              <a:t>diterima</a:t>
            </a:r>
            <a:r>
              <a:rPr lang="en-US" sz="2400" dirty="0" smtClean="0"/>
              <a:t> </a:t>
            </a:r>
          </a:p>
          <a:p>
            <a:pPr marL="457200" indent="-457200">
              <a:buAutoNum type="alphaLcPeriod"/>
            </a:pPr>
            <a:r>
              <a:rPr lang="en-US" sz="2400" dirty="0" smtClean="0"/>
              <a:t>Ada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tidaknya</a:t>
            </a:r>
            <a:r>
              <a:rPr lang="en-US" sz="2400" dirty="0" smtClean="0"/>
              <a:t> </a:t>
            </a:r>
            <a:r>
              <a:rPr lang="en-US" sz="2400" dirty="0" err="1" smtClean="0"/>
              <a:t>peta</a:t>
            </a:r>
            <a:r>
              <a:rPr lang="en-US" sz="2400" dirty="0" smtClean="0"/>
              <a:t> </a:t>
            </a:r>
            <a:r>
              <a:rPr lang="en-US" sz="2400" dirty="0" err="1" smtClean="0"/>
              <a:t>usaha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menguntungkan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781633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	</a:t>
            </a:r>
            <a:r>
              <a:rPr lang="en-US" sz="2400" dirty="0" err="1" smtClean="0"/>
              <a:t>Analisis</a:t>
            </a:r>
            <a:r>
              <a:rPr lang="en-US" sz="2400" dirty="0" smtClean="0"/>
              <a:t> SWOT (</a:t>
            </a:r>
            <a:r>
              <a:rPr lang="en-US" sz="2400" dirty="0" err="1" smtClean="0"/>
              <a:t>Strenght</a:t>
            </a:r>
            <a:r>
              <a:rPr lang="en-US" sz="2400" dirty="0" smtClean="0"/>
              <a:t>, Weakness, Opportunity, Threat).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suatu</a:t>
            </a:r>
            <a:r>
              <a:rPr lang="en-US" sz="2400" dirty="0" smtClean="0"/>
              <a:t> </a:t>
            </a:r>
            <a:r>
              <a:rPr lang="en-US" sz="2400" dirty="0" err="1" smtClean="0"/>
              <a:t>kajian</a:t>
            </a:r>
            <a:r>
              <a:rPr lang="en-US" sz="2400" dirty="0"/>
              <a:t> </a:t>
            </a:r>
            <a:r>
              <a:rPr lang="en-US" sz="2400" dirty="0" err="1" smtClean="0"/>
              <a:t>terhadap</a:t>
            </a:r>
            <a:r>
              <a:rPr lang="en-US" sz="2400" dirty="0" smtClean="0"/>
              <a:t> </a:t>
            </a:r>
            <a:r>
              <a:rPr lang="en-US" sz="2400" dirty="0" err="1" smtClean="0"/>
              <a:t>lingkungan</a:t>
            </a:r>
            <a:r>
              <a:rPr lang="en-US" sz="2400" dirty="0" smtClean="0"/>
              <a:t> internal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eksternal</a:t>
            </a:r>
            <a:r>
              <a:rPr lang="en-US" sz="2400" dirty="0" smtClean="0"/>
              <a:t> </a:t>
            </a:r>
            <a:r>
              <a:rPr lang="en-US" sz="2400" dirty="0" err="1" smtClean="0"/>
              <a:t>perusahaan</a:t>
            </a:r>
            <a:r>
              <a:rPr lang="en-US" sz="2400" dirty="0" smtClean="0"/>
              <a:t>. </a:t>
            </a:r>
            <a:r>
              <a:rPr lang="en-US" sz="2400" dirty="0" err="1" smtClean="0"/>
              <a:t>Analisis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didahului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proses </a:t>
            </a:r>
            <a:r>
              <a:rPr lang="en-US" sz="2400" dirty="0" err="1" smtClean="0"/>
              <a:t>identifikasi</a:t>
            </a:r>
            <a:r>
              <a:rPr lang="en-US" sz="2400" dirty="0" smtClean="0"/>
              <a:t> </a:t>
            </a:r>
            <a:r>
              <a:rPr lang="en-US" sz="2400" dirty="0" err="1" smtClean="0"/>
              <a:t>faktor</a:t>
            </a:r>
            <a:r>
              <a:rPr lang="en-US" sz="2400" dirty="0" smtClean="0"/>
              <a:t> </a:t>
            </a:r>
            <a:r>
              <a:rPr lang="en-US" sz="2400" dirty="0" err="1" smtClean="0"/>
              <a:t>eksternal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internal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menentukan</a:t>
            </a:r>
            <a:r>
              <a:rPr lang="en-US" sz="2400" dirty="0" smtClean="0"/>
              <a:t> </a:t>
            </a:r>
            <a:r>
              <a:rPr lang="en-US" sz="2400" dirty="0" err="1" smtClean="0"/>
              <a:t>strategi</a:t>
            </a:r>
            <a:r>
              <a:rPr lang="en-US" sz="2400" dirty="0" smtClean="0"/>
              <a:t> </a:t>
            </a:r>
            <a:r>
              <a:rPr lang="en-US" sz="2400" dirty="0" err="1" smtClean="0"/>
              <a:t>terbalik</a:t>
            </a:r>
            <a:r>
              <a:rPr lang="en-US" sz="2400" dirty="0" smtClean="0"/>
              <a:t>, </a:t>
            </a:r>
            <a:r>
              <a:rPr lang="en-US" sz="2400" dirty="0" err="1" smtClean="0"/>
              <a:t>kemudian</a:t>
            </a:r>
            <a:r>
              <a:rPr lang="en-US" sz="2400" dirty="0" smtClean="0"/>
              <a:t> </a:t>
            </a:r>
            <a:r>
              <a:rPr lang="en-US" sz="2400" dirty="0" err="1" smtClean="0"/>
              <a:t>dilakukan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pembobotan</a:t>
            </a:r>
            <a:r>
              <a:rPr lang="en-US" sz="2400" dirty="0"/>
              <a:t> </a:t>
            </a:r>
            <a:r>
              <a:rPr lang="en-US" sz="2400" dirty="0" err="1" smtClean="0"/>
              <a:t>terhadap</a:t>
            </a:r>
            <a:r>
              <a:rPr lang="en-US" sz="2400" dirty="0" smtClean="0"/>
              <a:t> </a:t>
            </a:r>
            <a:r>
              <a:rPr lang="en-US" sz="2400" dirty="0" err="1" smtClean="0"/>
              <a:t>tiap</a:t>
            </a:r>
            <a:r>
              <a:rPr lang="en-US" sz="2400" dirty="0" smtClean="0"/>
              <a:t> </a:t>
            </a:r>
            <a:r>
              <a:rPr lang="en-US" sz="2400" dirty="0" err="1" smtClean="0"/>
              <a:t>unsur</a:t>
            </a:r>
            <a:r>
              <a:rPr lang="en-US" sz="2400" dirty="0" smtClean="0"/>
              <a:t> SWOT </a:t>
            </a:r>
            <a:r>
              <a:rPr lang="en-US" sz="2400" dirty="0" err="1" smtClean="0"/>
              <a:t>berdasarkan</a:t>
            </a:r>
            <a:r>
              <a:rPr lang="en-US" sz="2400" dirty="0" smtClean="0"/>
              <a:t> </a:t>
            </a:r>
            <a:r>
              <a:rPr lang="en-US" sz="2400" dirty="0" err="1" smtClean="0"/>
              <a:t>tingkat</a:t>
            </a:r>
            <a:r>
              <a:rPr lang="en-US" sz="2400" dirty="0" smtClean="0"/>
              <a:t> </a:t>
            </a:r>
            <a:r>
              <a:rPr lang="en-US" sz="2400" dirty="0" err="1" smtClean="0"/>
              <a:t>kepentingan</a:t>
            </a:r>
            <a:r>
              <a:rPr lang="en-US" sz="2400" dirty="0" smtClean="0"/>
              <a:t>. 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err="1" smtClean="0"/>
              <a:t>Analisis</a:t>
            </a:r>
            <a:r>
              <a:rPr lang="en-US" sz="2400" dirty="0" smtClean="0"/>
              <a:t> internal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menitikberatkan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aspek</a:t>
            </a:r>
            <a:r>
              <a:rPr lang="en-US" sz="2400" dirty="0" smtClean="0"/>
              <a:t> </a:t>
            </a:r>
            <a:r>
              <a:rPr lang="en-US" sz="2400" dirty="0" err="1" smtClean="0"/>
              <a:t>kekuatan</a:t>
            </a:r>
            <a:r>
              <a:rPr lang="en-US" sz="2400" dirty="0" smtClean="0"/>
              <a:t> (</a:t>
            </a:r>
            <a:r>
              <a:rPr lang="en-US" sz="2400" dirty="0" err="1" smtClean="0"/>
              <a:t>strenght</a:t>
            </a:r>
            <a:r>
              <a:rPr lang="en-US" sz="2400" dirty="0" smtClean="0"/>
              <a:t>)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kelemahan</a:t>
            </a:r>
            <a:r>
              <a:rPr lang="en-US" sz="2400" dirty="0" smtClean="0"/>
              <a:t> (weakness), </a:t>
            </a:r>
            <a:r>
              <a:rPr lang="en-US" sz="2400" dirty="0" err="1" smtClean="0"/>
              <a:t>sedangkan</a:t>
            </a:r>
            <a:r>
              <a:rPr lang="en-US" sz="2400" dirty="0" smtClean="0"/>
              <a:t> </a:t>
            </a:r>
            <a:r>
              <a:rPr lang="en-US" sz="2400" dirty="0" err="1" smtClean="0"/>
              <a:t>analisis</a:t>
            </a:r>
            <a:r>
              <a:rPr lang="en-US" sz="2400" dirty="0" smtClean="0"/>
              <a:t> </a:t>
            </a:r>
            <a:r>
              <a:rPr lang="en-US" sz="2400" dirty="0" err="1" smtClean="0"/>
              <a:t>elsternal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menggali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mengidentifikasi</a:t>
            </a:r>
            <a:r>
              <a:rPr lang="en-US" sz="2400" dirty="0" smtClean="0"/>
              <a:t> </a:t>
            </a:r>
            <a:r>
              <a:rPr lang="en-US" sz="2400" dirty="0" err="1" smtClean="0"/>
              <a:t>semua</a:t>
            </a:r>
            <a:r>
              <a:rPr lang="en-US" sz="2400" dirty="0" smtClean="0"/>
              <a:t> </a:t>
            </a:r>
            <a:r>
              <a:rPr lang="en-US" sz="2400" dirty="0" err="1" smtClean="0"/>
              <a:t>gejala</a:t>
            </a:r>
            <a:r>
              <a:rPr lang="en-US" sz="2400" dirty="0" smtClean="0"/>
              <a:t> </a:t>
            </a:r>
            <a:r>
              <a:rPr lang="en-US" sz="2400" dirty="0" err="1" smtClean="0"/>
              <a:t>peluang</a:t>
            </a:r>
            <a:r>
              <a:rPr lang="en-US" sz="2400" dirty="0" smtClean="0"/>
              <a:t> (opportunity) yang </a:t>
            </a:r>
            <a:r>
              <a:rPr lang="en-US" sz="2400" dirty="0" err="1" smtClean="0"/>
              <a:t>adadan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datang</a:t>
            </a:r>
            <a:r>
              <a:rPr lang="en-US" sz="2400" dirty="0" smtClean="0"/>
              <a:t> </a:t>
            </a:r>
            <a:r>
              <a:rPr lang="en-US" sz="2400" dirty="0" err="1" smtClean="0"/>
              <a:t>serta</a:t>
            </a:r>
            <a:r>
              <a:rPr lang="en-US" sz="2400" dirty="0" smtClean="0"/>
              <a:t> </a:t>
            </a:r>
            <a:r>
              <a:rPr lang="en-US" sz="2400" dirty="0" err="1" smtClean="0"/>
              <a:t>ancaman</a:t>
            </a:r>
            <a:r>
              <a:rPr lang="en-US" sz="2400" dirty="0" smtClean="0"/>
              <a:t> (threat)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kemungkinan</a:t>
            </a:r>
            <a:r>
              <a:rPr lang="en-US" sz="2400" dirty="0" smtClean="0"/>
              <a:t> </a:t>
            </a:r>
            <a:r>
              <a:rPr lang="en-US" sz="2400" dirty="0" err="1" smtClean="0"/>
              <a:t>adanya</a:t>
            </a:r>
            <a:r>
              <a:rPr lang="en-US" sz="2400" dirty="0" smtClean="0"/>
              <a:t> </a:t>
            </a:r>
            <a:r>
              <a:rPr lang="en-US" sz="2400" dirty="0" err="1" smtClean="0"/>
              <a:t>pesaing</a:t>
            </a:r>
            <a:r>
              <a:rPr lang="en-US" sz="2400" dirty="0" smtClean="0"/>
              <a:t>/</a:t>
            </a:r>
            <a:r>
              <a:rPr lang="en-US" sz="2400" dirty="0" err="1" smtClean="0"/>
              <a:t>calon</a:t>
            </a:r>
            <a:r>
              <a:rPr lang="en-US" sz="2400" dirty="0" smtClean="0"/>
              <a:t> </a:t>
            </a:r>
            <a:r>
              <a:rPr lang="en-US" sz="2400" dirty="0" err="1" smtClean="0"/>
              <a:t>pesaing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887408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533400"/>
            <a:ext cx="8229600" cy="5668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2400" dirty="0" err="1" smtClean="0"/>
              <a:t>Secara</a:t>
            </a:r>
            <a:r>
              <a:rPr lang="en-US" sz="2400" dirty="0" smtClean="0"/>
              <a:t> </a:t>
            </a:r>
            <a:r>
              <a:rPr lang="en-US" sz="2400" dirty="0" err="1" smtClean="0"/>
              <a:t>rinci</a:t>
            </a:r>
            <a:r>
              <a:rPr lang="en-US" sz="2400" dirty="0" smtClean="0"/>
              <a:t>, </a:t>
            </a:r>
            <a:r>
              <a:rPr lang="en-US" sz="2400" dirty="0" err="1" smtClean="0"/>
              <a:t>ada</a:t>
            </a:r>
            <a:r>
              <a:rPr lang="en-US" sz="2400" dirty="0" smtClean="0"/>
              <a:t> </a:t>
            </a:r>
            <a:r>
              <a:rPr lang="en-US" sz="2400" dirty="0" err="1" smtClean="0"/>
              <a:t>beberapa</a:t>
            </a:r>
            <a:r>
              <a:rPr lang="en-US" sz="2400" dirty="0" smtClean="0"/>
              <a:t> </a:t>
            </a:r>
            <a:r>
              <a:rPr lang="en-US" sz="2400" dirty="0" err="1" smtClean="0"/>
              <a:t>langkah</a:t>
            </a:r>
            <a:r>
              <a:rPr lang="en-US" sz="2400" dirty="0" smtClean="0"/>
              <a:t> yang </a:t>
            </a:r>
            <a:r>
              <a:rPr lang="en-US" sz="2400" dirty="0" err="1" smtClean="0"/>
              <a:t>perlu</a:t>
            </a:r>
            <a:r>
              <a:rPr lang="en-US" sz="2400" dirty="0" smtClean="0"/>
              <a:t> </a:t>
            </a:r>
            <a:r>
              <a:rPr lang="en-US" sz="2400" dirty="0" err="1" smtClean="0"/>
              <a:t>diperhatikan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menganalisis</a:t>
            </a:r>
            <a:r>
              <a:rPr lang="en-US" sz="2400" dirty="0" smtClean="0"/>
              <a:t> </a:t>
            </a:r>
            <a:r>
              <a:rPr lang="en-US" sz="2400" dirty="0" err="1" smtClean="0"/>
              <a:t>peluang</a:t>
            </a:r>
            <a:r>
              <a:rPr lang="en-US" sz="2400" dirty="0" smtClean="0"/>
              <a:t> </a:t>
            </a:r>
            <a:r>
              <a:rPr lang="en-US" sz="2400" dirty="0" err="1" smtClean="0"/>
              <a:t>usaha</a:t>
            </a:r>
            <a:r>
              <a:rPr lang="en-US" sz="2400" dirty="0" smtClean="0"/>
              <a:t> </a:t>
            </a:r>
            <a:r>
              <a:rPr lang="en-US" sz="2400" dirty="0" err="1" smtClean="0"/>
              <a:t>produk</a:t>
            </a:r>
            <a:r>
              <a:rPr lang="en-US" sz="2400" dirty="0" smtClean="0"/>
              <a:t> </a:t>
            </a:r>
            <a:r>
              <a:rPr lang="en-US" sz="2400" dirty="0" err="1" smtClean="0"/>
              <a:t>kerajinan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bahan</a:t>
            </a:r>
            <a:r>
              <a:rPr lang="en-US" sz="2400" dirty="0" smtClean="0"/>
              <a:t> </a:t>
            </a:r>
            <a:r>
              <a:rPr lang="en-US" sz="2400" dirty="0" err="1" smtClean="0"/>
              <a:t>limbah</a:t>
            </a:r>
            <a:r>
              <a:rPr lang="en-US" sz="2400" dirty="0" smtClean="0"/>
              <a:t> </a:t>
            </a:r>
            <a:r>
              <a:rPr lang="en-US" sz="2400" dirty="0" err="1" smtClean="0"/>
              <a:t>berbentuk</a:t>
            </a:r>
            <a:r>
              <a:rPr lang="en-US" sz="2400" dirty="0" smtClean="0"/>
              <a:t> </a:t>
            </a:r>
            <a:r>
              <a:rPr lang="en-US" sz="2400" dirty="0" err="1" smtClean="0"/>
              <a:t>bangun</a:t>
            </a:r>
            <a:r>
              <a:rPr lang="en-US" sz="2400" dirty="0" smtClean="0"/>
              <a:t> </a:t>
            </a:r>
            <a:r>
              <a:rPr lang="en-US" sz="2400" dirty="0" err="1" smtClean="0"/>
              <a:t>datar</a:t>
            </a:r>
            <a:r>
              <a:rPr lang="en-US" sz="2400" dirty="0" smtClean="0"/>
              <a:t>,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dirty="0" err="1" smtClean="0"/>
              <a:t>berikut</a:t>
            </a:r>
            <a:r>
              <a:rPr lang="en-US" sz="2400" dirty="0" smtClean="0"/>
              <a:t>.</a:t>
            </a:r>
          </a:p>
          <a:p>
            <a:pPr marL="514350" indent="-514350">
              <a:buAutoNum type="alphaLcPeriod"/>
            </a:pPr>
            <a:r>
              <a:rPr lang="en-US" sz="2400" dirty="0" err="1" smtClean="0"/>
              <a:t>Penetapan</a:t>
            </a:r>
            <a:r>
              <a:rPr lang="en-US" sz="2400" dirty="0" smtClean="0"/>
              <a:t> </a:t>
            </a:r>
            <a:r>
              <a:rPr lang="en-US" sz="2400" dirty="0" err="1" smtClean="0"/>
              <a:t>Kelayakan</a:t>
            </a:r>
            <a:r>
              <a:rPr lang="en-US" sz="2400" dirty="0" smtClean="0"/>
              <a:t> Usaha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err="1"/>
              <a:t>P</a:t>
            </a:r>
            <a:r>
              <a:rPr lang="en-US" sz="2400" dirty="0" err="1" smtClean="0"/>
              <a:t>ada</a:t>
            </a:r>
            <a:r>
              <a:rPr lang="en-US" sz="2400" dirty="0" smtClean="0"/>
              <a:t> </a:t>
            </a:r>
            <a:r>
              <a:rPr lang="en-US" sz="2400" dirty="0" err="1" smtClean="0"/>
              <a:t>tahap</a:t>
            </a:r>
            <a:r>
              <a:rPr lang="en-US" sz="2400" dirty="0" smtClean="0"/>
              <a:t> </a:t>
            </a:r>
            <a:r>
              <a:rPr lang="en-US" sz="2400" dirty="0" err="1" smtClean="0"/>
              <a:t>analisis</a:t>
            </a:r>
            <a:r>
              <a:rPr lang="en-US" sz="2400" dirty="0" smtClean="0"/>
              <a:t> </a:t>
            </a:r>
            <a:r>
              <a:rPr lang="en-US" sz="2400" dirty="0" err="1" smtClean="0"/>
              <a:t>kelayakan</a:t>
            </a:r>
            <a:r>
              <a:rPr lang="en-US" sz="2400" dirty="0" smtClean="0"/>
              <a:t> </a:t>
            </a:r>
            <a:r>
              <a:rPr lang="en-US" sz="2400" dirty="0" err="1" smtClean="0"/>
              <a:t>usaha</a:t>
            </a:r>
            <a:r>
              <a:rPr lang="en-US" sz="2400" dirty="0" smtClean="0"/>
              <a:t> </a:t>
            </a:r>
            <a:r>
              <a:rPr lang="en-US" sz="2400" dirty="0" err="1" smtClean="0"/>
              <a:t>produk</a:t>
            </a:r>
            <a:r>
              <a:rPr lang="en-US" sz="2400" dirty="0" smtClean="0"/>
              <a:t> </a:t>
            </a:r>
            <a:r>
              <a:rPr lang="en-US" sz="2400" dirty="0" err="1" smtClean="0"/>
              <a:t>kerajinan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ada</a:t>
            </a:r>
            <a:r>
              <a:rPr lang="en-US" sz="2400" dirty="0" smtClean="0"/>
              <a:t> </a:t>
            </a:r>
            <a:r>
              <a:rPr lang="en-US" sz="2400" dirty="0" err="1" smtClean="0"/>
              <a:t>beberapa</a:t>
            </a:r>
            <a:r>
              <a:rPr lang="en-US" sz="2400" dirty="0" smtClean="0"/>
              <a:t> </a:t>
            </a:r>
            <a:r>
              <a:rPr lang="en-US" sz="2400" dirty="0" err="1" smtClean="0"/>
              <a:t>langkah</a:t>
            </a:r>
            <a:r>
              <a:rPr lang="en-US" sz="2400" dirty="0" smtClean="0"/>
              <a:t> yang </a:t>
            </a:r>
            <a:r>
              <a:rPr lang="en-US" sz="2400" dirty="0" err="1" smtClean="0"/>
              <a:t>harus</a:t>
            </a:r>
            <a:r>
              <a:rPr lang="en-US" sz="2400" dirty="0" smtClean="0"/>
              <a:t> kalian </a:t>
            </a:r>
            <a:r>
              <a:rPr lang="en-US" sz="2400" dirty="0" err="1" smtClean="0"/>
              <a:t>lakukan</a:t>
            </a:r>
            <a:r>
              <a:rPr lang="en-US" sz="2400" dirty="0" smtClean="0"/>
              <a:t>. </a:t>
            </a:r>
          </a:p>
          <a:p>
            <a:pPr marL="0" indent="0">
              <a:buNone/>
            </a:pPr>
            <a:r>
              <a:rPr lang="en-US" sz="2400" dirty="0" smtClean="0"/>
              <a:t>1. </a:t>
            </a:r>
            <a:r>
              <a:rPr lang="en-US" sz="2400" dirty="0" err="1" smtClean="0"/>
              <a:t>Analisis</a:t>
            </a:r>
            <a:r>
              <a:rPr lang="en-US" sz="2400" dirty="0" smtClean="0"/>
              <a:t> </a:t>
            </a:r>
            <a:r>
              <a:rPr lang="en-US" sz="2400" dirty="0" err="1" smtClean="0"/>
              <a:t>Kelayakan</a:t>
            </a:r>
            <a:r>
              <a:rPr lang="en-US" sz="2400" dirty="0" smtClean="0"/>
              <a:t> </a:t>
            </a:r>
            <a:r>
              <a:rPr lang="en-US" sz="2400" dirty="0" err="1" smtClean="0"/>
              <a:t>Teknis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melaksanakan</a:t>
            </a:r>
            <a:r>
              <a:rPr lang="en-US" sz="2400" dirty="0" smtClean="0"/>
              <a:t> </a:t>
            </a:r>
            <a:r>
              <a:rPr lang="en-US" sz="2400" dirty="0" err="1" smtClean="0"/>
              <a:t>analisis</a:t>
            </a:r>
            <a:r>
              <a:rPr lang="en-US" sz="2400" dirty="0" smtClean="0"/>
              <a:t> </a:t>
            </a:r>
            <a:r>
              <a:rPr lang="en-US" sz="2400" dirty="0" err="1" smtClean="0"/>
              <a:t>kelayakan</a:t>
            </a:r>
            <a:r>
              <a:rPr lang="en-US" sz="2400" dirty="0" smtClean="0"/>
              <a:t> </a:t>
            </a:r>
            <a:r>
              <a:rPr lang="en-US" sz="2400" dirty="0" err="1" smtClean="0"/>
              <a:t>teknis</a:t>
            </a:r>
            <a:r>
              <a:rPr lang="en-US" sz="2400" dirty="0" smtClean="0"/>
              <a:t> </a:t>
            </a:r>
            <a:r>
              <a:rPr lang="en-US" sz="2400" dirty="0" err="1" smtClean="0"/>
              <a:t>perlu</a:t>
            </a:r>
            <a:r>
              <a:rPr lang="en-US" sz="2400" dirty="0" smtClean="0"/>
              <a:t> di </a:t>
            </a:r>
            <a:r>
              <a:rPr lang="en-US" sz="2400" dirty="0" err="1" smtClean="0"/>
              <a:t>perhatikan</a:t>
            </a:r>
            <a:r>
              <a:rPr lang="en-US" sz="2400" dirty="0" smtClean="0"/>
              <a:t> </a:t>
            </a:r>
            <a:r>
              <a:rPr lang="en-US" sz="2400" dirty="0" err="1" smtClean="0"/>
              <a:t>berbagai</a:t>
            </a:r>
            <a:r>
              <a:rPr lang="en-US" sz="2400" dirty="0" smtClean="0"/>
              <a:t> </a:t>
            </a:r>
            <a:r>
              <a:rPr lang="en-US" sz="2400" dirty="0" err="1" smtClean="0"/>
              <a:t>macam</a:t>
            </a:r>
            <a:r>
              <a:rPr lang="en-US" sz="2400" dirty="0" smtClean="0"/>
              <a:t> </a:t>
            </a:r>
            <a:r>
              <a:rPr lang="en-US" sz="2400" dirty="0" err="1" smtClean="0"/>
              <a:t>teknis</a:t>
            </a:r>
            <a:r>
              <a:rPr lang="en-US" sz="2400" dirty="0" smtClean="0"/>
              <a:t> </a:t>
            </a:r>
            <a:r>
              <a:rPr lang="en-US" sz="2400" dirty="0" err="1" smtClean="0"/>
              <a:t>pembuatan</a:t>
            </a:r>
            <a:r>
              <a:rPr lang="en-US" sz="2400" dirty="0" smtClean="0"/>
              <a:t> </a:t>
            </a:r>
            <a:r>
              <a:rPr lang="en-US" sz="2400" dirty="0" err="1" smtClean="0"/>
              <a:t>karya</a:t>
            </a:r>
            <a:r>
              <a:rPr lang="en-US" sz="2400" dirty="0" smtClean="0"/>
              <a:t> </a:t>
            </a:r>
            <a:r>
              <a:rPr lang="en-US" sz="2400" dirty="0" err="1" smtClean="0"/>
              <a:t>kerajinan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r>
              <a:rPr lang="en-US" sz="2400" dirty="0" smtClean="0"/>
              <a:t>2. </a:t>
            </a:r>
            <a:r>
              <a:rPr lang="en-US" sz="2400" dirty="0" err="1" smtClean="0"/>
              <a:t>Analisis</a:t>
            </a:r>
            <a:r>
              <a:rPr lang="en-US" sz="2400" dirty="0" smtClean="0"/>
              <a:t> </a:t>
            </a:r>
            <a:r>
              <a:rPr lang="en-US" sz="2400" dirty="0" err="1" smtClean="0"/>
              <a:t>Peluang</a:t>
            </a:r>
            <a:r>
              <a:rPr lang="en-US" sz="2400" dirty="0" smtClean="0"/>
              <a:t> </a:t>
            </a:r>
            <a:r>
              <a:rPr lang="en-US" sz="2400" dirty="0" err="1" smtClean="0"/>
              <a:t>Pasar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err="1" smtClean="0"/>
              <a:t>Apabila</a:t>
            </a:r>
            <a:r>
              <a:rPr lang="en-US" sz="2400" dirty="0" smtClean="0"/>
              <a:t> </a:t>
            </a:r>
            <a:r>
              <a:rPr lang="en-US" sz="2400" dirty="0" err="1" smtClean="0"/>
              <a:t>ingin</a:t>
            </a:r>
            <a:r>
              <a:rPr lang="en-US" sz="2400" dirty="0" smtClean="0"/>
              <a:t> </a:t>
            </a:r>
            <a:r>
              <a:rPr lang="en-US" sz="2400" dirty="0" err="1" smtClean="0"/>
              <a:t>mendirikan</a:t>
            </a:r>
            <a:r>
              <a:rPr lang="en-US" sz="2400" dirty="0" smtClean="0"/>
              <a:t> </a:t>
            </a:r>
            <a:r>
              <a:rPr lang="en-US" sz="2400" dirty="0" err="1" smtClean="0"/>
              <a:t>usaha</a:t>
            </a:r>
            <a:r>
              <a:rPr lang="en-US" sz="2400" dirty="0" smtClean="0"/>
              <a:t> </a:t>
            </a:r>
            <a:r>
              <a:rPr lang="en-US" sz="2400" dirty="0" err="1" smtClean="0"/>
              <a:t>kerajinan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bahan</a:t>
            </a:r>
            <a:r>
              <a:rPr lang="en-US" sz="2400" dirty="0" smtClean="0"/>
              <a:t> </a:t>
            </a:r>
            <a:r>
              <a:rPr lang="en-US" sz="2400" dirty="0" err="1" smtClean="0"/>
              <a:t>limbah</a:t>
            </a:r>
            <a:r>
              <a:rPr lang="en-US" sz="2400" dirty="0" smtClean="0"/>
              <a:t> </a:t>
            </a:r>
            <a:r>
              <a:rPr lang="en-US" sz="2400" dirty="0" err="1" smtClean="0"/>
              <a:t>berbentuk</a:t>
            </a:r>
            <a:r>
              <a:rPr lang="en-US" sz="2400" dirty="0" smtClean="0"/>
              <a:t> </a:t>
            </a:r>
            <a:r>
              <a:rPr lang="en-US" sz="2400" dirty="0" err="1" smtClean="0"/>
              <a:t>bangun</a:t>
            </a:r>
            <a:r>
              <a:rPr lang="en-US" sz="2400" dirty="0" smtClean="0"/>
              <a:t> </a:t>
            </a:r>
            <a:r>
              <a:rPr lang="en-US" sz="2400" dirty="0" err="1" smtClean="0"/>
              <a:t>datar</a:t>
            </a:r>
            <a:r>
              <a:rPr lang="en-US" sz="2400" dirty="0" smtClean="0"/>
              <a:t>, kalian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mengetahui</a:t>
            </a:r>
            <a:r>
              <a:rPr lang="en-US" sz="2400" dirty="0" smtClean="0"/>
              <a:t> </a:t>
            </a:r>
            <a:r>
              <a:rPr lang="en-US" sz="2400" dirty="0" err="1" smtClean="0"/>
              <a:t>informasi</a:t>
            </a:r>
            <a:r>
              <a:rPr lang="en-US" sz="2400" dirty="0" smtClean="0"/>
              <a:t> </a:t>
            </a:r>
            <a:r>
              <a:rPr lang="en-US" sz="2400" dirty="0" err="1" smtClean="0"/>
              <a:t>tentang</a:t>
            </a:r>
            <a:r>
              <a:rPr lang="en-US" sz="2400" dirty="0" smtClean="0"/>
              <a:t> </a:t>
            </a:r>
            <a:r>
              <a:rPr lang="en-US" sz="2400" dirty="0" err="1" smtClean="0"/>
              <a:t>pasar</a:t>
            </a:r>
            <a:r>
              <a:rPr lang="en-US" sz="2400" dirty="0" smtClean="0"/>
              <a:t>, </a:t>
            </a:r>
            <a:r>
              <a:rPr lang="en-US" sz="2400" dirty="0" err="1" smtClean="0"/>
              <a:t>karena</a:t>
            </a:r>
            <a:r>
              <a:rPr lang="en-US" sz="2400" dirty="0" smtClean="0"/>
              <a:t> </a:t>
            </a:r>
            <a:r>
              <a:rPr lang="en-US" sz="2400" dirty="0" err="1" smtClean="0"/>
              <a:t>tujuan</a:t>
            </a:r>
            <a:r>
              <a:rPr lang="en-US" sz="2400" dirty="0" smtClean="0"/>
              <a:t> </a:t>
            </a:r>
            <a:r>
              <a:rPr lang="en-US" sz="2400" dirty="0" err="1" smtClean="0"/>
              <a:t>usaha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memenuhi</a:t>
            </a:r>
            <a:r>
              <a:rPr lang="en-US" sz="2400" dirty="0" smtClean="0"/>
              <a:t> </a:t>
            </a:r>
            <a:r>
              <a:rPr lang="en-US" sz="2400" dirty="0" err="1" smtClean="0"/>
              <a:t>permintaan</a:t>
            </a:r>
            <a:r>
              <a:rPr lang="en-US" sz="2400" dirty="0" smtClean="0"/>
              <a:t> </a:t>
            </a:r>
            <a:r>
              <a:rPr lang="en-US" sz="2400" dirty="0" err="1" smtClean="0"/>
              <a:t>pasar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332289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3. </a:t>
            </a:r>
            <a:r>
              <a:rPr lang="en-US" sz="2400" dirty="0" err="1" smtClean="0"/>
              <a:t>Menentukan</a:t>
            </a:r>
            <a:r>
              <a:rPr lang="en-US" sz="2400" dirty="0" smtClean="0"/>
              <a:t> </a:t>
            </a:r>
            <a:r>
              <a:rPr lang="en-US" sz="2400" dirty="0" err="1" smtClean="0"/>
              <a:t>Segmen</a:t>
            </a:r>
            <a:r>
              <a:rPr lang="en-US" sz="2400" dirty="0" smtClean="0"/>
              <a:t> </a:t>
            </a:r>
            <a:r>
              <a:rPr lang="en-US" sz="2400" dirty="0" err="1" smtClean="0"/>
              <a:t>Pasar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err="1" smtClean="0"/>
              <a:t>Langkah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bertujuan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mengetahui</a:t>
            </a:r>
            <a:r>
              <a:rPr lang="en-US" sz="2400" dirty="0" smtClean="0"/>
              <a:t> </a:t>
            </a:r>
            <a:r>
              <a:rPr lang="en-US" sz="2400" dirty="0" err="1" smtClean="0"/>
              <a:t>pembelian</a:t>
            </a:r>
            <a:r>
              <a:rPr lang="en-US" sz="2400" dirty="0" smtClean="0"/>
              <a:t> </a:t>
            </a:r>
            <a:r>
              <a:rPr lang="en-US" sz="2400" dirty="0" err="1" smtClean="0"/>
              <a:t>tiap-tiap</a:t>
            </a:r>
            <a:r>
              <a:rPr lang="en-US" sz="2400" dirty="0" smtClean="0"/>
              <a:t> </a:t>
            </a:r>
            <a:r>
              <a:rPr lang="en-US" sz="2400" dirty="0" err="1" smtClean="0"/>
              <a:t>segmen</a:t>
            </a:r>
            <a:r>
              <a:rPr lang="en-US" sz="2400" dirty="0" smtClean="0"/>
              <a:t> </a:t>
            </a:r>
            <a:r>
              <a:rPr lang="en-US" sz="2400" dirty="0" err="1" smtClean="0"/>
              <a:t>pasar</a:t>
            </a:r>
            <a:r>
              <a:rPr lang="en-US" sz="2400" dirty="0" smtClean="0"/>
              <a:t> </a:t>
            </a:r>
            <a:r>
              <a:rPr lang="en-US" sz="2400" dirty="0" err="1" smtClean="0"/>
              <a:t>saat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datang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r>
              <a:rPr lang="en-US" sz="2400" dirty="0" smtClean="0"/>
              <a:t>4. </a:t>
            </a:r>
            <a:r>
              <a:rPr lang="en-US" sz="2400" dirty="0" err="1" smtClean="0"/>
              <a:t>Sumber</a:t>
            </a:r>
            <a:r>
              <a:rPr lang="en-US" sz="2400" dirty="0" smtClean="0"/>
              <a:t> </a:t>
            </a:r>
            <a:r>
              <a:rPr lang="en-US" sz="2400" dirty="0" err="1" smtClean="0"/>
              <a:t>Informasi</a:t>
            </a:r>
            <a:r>
              <a:rPr lang="en-US" sz="2400" dirty="0" smtClean="0"/>
              <a:t> </a:t>
            </a:r>
            <a:r>
              <a:rPr lang="en-US" sz="2400" dirty="0" err="1" smtClean="0"/>
              <a:t>Pasar</a:t>
            </a:r>
            <a:r>
              <a:rPr lang="en-US" sz="2400" dirty="0" smtClean="0"/>
              <a:t> 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err="1" smtClean="0"/>
              <a:t>Informasi</a:t>
            </a:r>
            <a:r>
              <a:rPr lang="en-US" sz="2400" dirty="0" smtClean="0"/>
              <a:t> </a:t>
            </a:r>
            <a:r>
              <a:rPr lang="en-US" sz="2400" dirty="0" err="1" smtClean="0"/>
              <a:t>pasar</a:t>
            </a:r>
            <a:r>
              <a:rPr lang="en-US" sz="2400" dirty="0" smtClean="0"/>
              <a:t> </a:t>
            </a:r>
            <a:r>
              <a:rPr lang="en-US" sz="2400" dirty="0" err="1" smtClean="0"/>
              <a:t>digunakan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mengevaluasi</a:t>
            </a:r>
            <a:r>
              <a:rPr lang="en-US" sz="2400" dirty="0" smtClean="0"/>
              <a:t> </a:t>
            </a:r>
            <a:r>
              <a:rPr lang="en-US" sz="2400" dirty="0" err="1" smtClean="0"/>
              <a:t>peluang</a:t>
            </a:r>
            <a:r>
              <a:rPr lang="en-US" sz="2400" dirty="0" smtClean="0"/>
              <a:t> </a:t>
            </a:r>
            <a:r>
              <a:rPr lang="en-US" sz="2400" dirty="0" err="1" smtClean="0"/>
              <a:t>pasar</a:t>
            </a:r>
            <a:r>
              <a:rPr lang="en-US" sz="2400" dirty="0" smtClean="0"/>
              <a:t> </a:t>
            </a:r>
            <a:r>
              <a:rPr lang="en-US" sz="2400" dirty="0" err="1" smtClean="0"/>
              <a:t>masa</a:t>
            </a:r>
            <a:r>
              <a:rPr lang="en-US" sz="2400" dirty="0" smtClean="0"/>
              <a:t> </a:t>
            </a:r>
            <a:r>
              <a:rPr lang="en-US" sz="2400" dirty="0" err="1" smtClean="0"/>
              <a:t>sekarang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datang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usaha</a:t>
            </a:r>
            <a:r>
              <a:rPr lang="en-US" sz="2400" dirty="0" smtClean="0"/>
              <a:t> </a:t>
            </a:r>
            <a:r>
              <a:rPr lang="en-US" sz="2400" dirty="0" err="1" smtClean="0"/>
              <a:t>produk</a:t>
            </a:r>
            <a:r>
              <a:rPr lang="en-US" sz="2400" dirty="0" smtClean="0"/>
              <a:t> </a:t>
            </a:r>
            <a:r>
              <a:rPr lang="en-US" sz="2400" dirty="0" err="1" smtClean="0"/>
              <a:t>kerajinan</a:t>
            </a:r>
            <a:r>
              <a:rPr lang="en-US" sz="2400" dirty="0" smtClean="0"/>
              <a:t> </a:t>
            </a:r>
            <a:r>
              <a:rPr lang="en-US" sz="2400" dirty="0" err="1" smtClean="0"/>
              <a:t>tersebut</a:t>
            </a:r>
            <a:r>
              <a:rPr lang="en-US" sz="2400" dirty="0" smtClean="0"/>
              <a:t>. </a:t>
            </a:r>
          </a:p>
          <a:p>
            <a:pPr marL="0" indent="0">
              <a:buNone/>
            </a:pPr>
            <a:r>
              <a:rPr lang="en-US" sz="2400" dirty="0" smtClean="0"/>
              <a:t>5. </a:t>
            </a:r>
            <a:r>
              <a:rPr lang="en-US" sz="2400" dirty="0" err="1" smtClean="0"/>
              <a:t>Uji</a:t>
            </a:r>
            <a:r>
              <a:rPr lang="en-US" sz="2400" dirty="0" smtClean="0"/>
              <a:t> </a:t>
            </a:r>
            <a:r>
              <a:rPr lang="en-US" sz="2400" dirty="0" err="1" smtClean="0"/>
              <a:t>Coba</a:t>
            </a:r>
            <a:r>
              <a:rPr lang="en-US" sz="2400" dirty="0" smtClean="0"/>
              <a:t> </a:t>
            </a:r>
            <a:r>
              <a:rPr lang="en-US" sz="2400" dirty="0" err="1" smtClean="0"/>
              <a:t>Menjual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err="1" smtClean="0"/>
              <a:t>Uji</a:t>
            </a:r>
            <a:r>
              <a:rPr lang="en-US" sz="2400" dirty="0" smtClean="0"/>
              <a:t> </a:t>
            </a:r>
            <a:r>
              <a:rPr lang="en-US" sz="2400" dirty="0" err="1" smtClean="0"/>
              <a:t>coba</a:t>
            </a:r>
            <a:r>
              <a:rPr lang="en-US" sz="2400" dirty="0" smtClean="0"/>
              <a:t> </a:t>
            </a:r>
            <a:r>
              <a:rPr lang="en-US" sz="2400" dirty="0" err="1" smtClean="0"/>
              <a:t>pasar</a:t>
            </a:r>
            <a:r>
              <a:rPr lang="en-US" sz="2400" dirty="0" smtClean="0"/>
              <a:t> </a:t>
            </a:r>
            <a:r>
              <a:rPr lang="en-US" sz="2400" dirty="0" err="1" smtClean="0"/>
              <a:t>cenderung</a:t>
            </a:r>
            <a:r>
              <a:rPr lang="en-US" sz="2400" dirty="0" smtClean="0"/>
              <a:t>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</a:t>
            </a:r>
            <a:r>
              <a:rPr lang="en-US" sz="2400" dirty="0" err="1" smtClean="0"/>
              <a:t>risiko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usaha</a:t>
            </a:r>
            <a:r>
              <a:rPr lang="en-US" sz="2400" dirty="0" smtClean="0"/>
              <a:t> </a:t>
            </a:r>
            <a:r>
              <a:rPr lang="en-US" sz="2400" dirty="0" err="1" smtClean="0"/>
              <a:t>produk</a:t>
            </a:r>
            <a:r>
              <a:rPr lang="en-US" sz="2400" dirty="0" smtClean="0"/>
              <a:t> </a:t>
            </a:r>
            <a:r>
              <a:rPr lang="en-US" sz="2400" dirty="0" err="1" smtClean="0"/>
              <a:t>kerajinan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menilai</a:t>
            </a:r>
            <a:r>
              <a:rPr lang="en-US" sz="2400" dirty="0" smtClean="0"/>
              <a:t> </a:t>
            </a:r>
            <a:r>
              <a:rPr lang="en-US" sz="2400" dirty="0" err="1" smtClean="0"/>
              <a:t>keberhasilannya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r>
              <a:rPr lang="en-US" sz="2400" dirty="0" smtClean="0"/>
              <a:t>6. </a:t>
            </a:r>
            <a:r>
              <a:rPr lang="en-US" sz="2400" dirty="0" err="1" smtClean="0"/>
              <a:t>Studi</a:t>
            </a:r>
            <a:r>
              <a:rPr lang="en-US" sz="2400" dirty="0" smtClean="0"/>
              <a:t> </a:t>
            </a:r>
            <a:r>
              <a:rPr lang="en-US" sz="2400" dirty="0" err="1" smtClean="0"/>
              <a:t>Kelayakan</a:t>
            </a:r>
            <a:r>
              <a:rPr lang="en-US" sz="2400" dirty="0" smtClean="0"/>
              <a:t> </a:t>
            </a:r>
            <a:r>
              <a:rPr lang="en-US" sz="2400" dirty="0" err="1" smtClean="0"/>
              <a:t>Pasar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err="1" smtClean="0"/>
              <a:t>Studi</a:t>
            </a:r>
            <a:r>
              <a:rPr lang="en-US" sz="2400" dirty="0" smtClean="0"/>
              <a:t> </a:t>
            </a:r>
            <a:r>
              <a:rPr lang="en-US" sz="2400" dirty="0" err="1" smtClean="0"/>
              <a:t>kelayakan</a:t>
            </a:r>
            <a:r>
              <a:rPr lang="en-US" sz="2400" dirty="0" smtClean="0"/>
              <a:t> </a:t>
            </a:r>
            <a:r>
              <a:rPr lang="en-US" sz="2400" dirty="0" err="1" smtClean="0"/>
              <a:t>pasar</a:t>
            </a:r>
            <a:r>
              <a:rPr lang="en-US" sz="2400" dirty="0" smtClean="0"/>
              <a:t> </a:t>
            </a:r>
            <a:r>
              <a:rPr lang="en-US" sz="2400" dirty="0" err="1" smtClean="0"/>
              <a:t>bagi</a:t>
            </a:r>
            <a:r>
              <a:rPr lang="en-US" sz="2400" dirty="0" smtClean="0"/>
              <a:t> </a:t>
            </a:r>
            <a:r>
              <a:rPr lang="en-US" sz="2400" dirty="0" err="1" smtClean="0"/>
              <a:t>usaha</a:t>
            </a:r>
            <a:r>
              <a:rPr lang="en-US" sz="2400" dirty="0" smtClean="0"/>
              <a:t> </a:t>
            </a:r>
            <a:r>
              <a:rPr lang="en-US" sz="2400" dirty="0" err="1" smtClean="0"/>
              <a:t>baru</a:t>
            </a:r>
            <a:r>
              <a:rPr lang="en-US" sz="2400" dirty="0" smtClean="0"/>
              <a:t> </a:t>
            </a:r>
            <a:r>
              <a:rPr lang="en-US" sz="2400" dirty="0" err="1" smtClean="0"/>
              <a:t>cenderung</a:t>
            </a:r>
            <a:r>
              <a:rPr lang="en-US" sz="2400" dirty="0" smtClean="0"/>
              <a:t> </a:t>
            </a:r>
            <a:r>
              <a:rPr lang="en-US" sz="2400" dirty="0" err="1" smtClean="0"/>
              <a:t>memakan</a:t>
            </a:r>
            <a:r>
              <a:rPr lang="en-US" sz="2400" dirty="0" smtClean="0"/>
              <a:t> </a:t>
            </a:r>
            <a:r>
              <a:rPr lang="en-US" sz="2400" dirty="0" err="1" smtClean="0"/>
              <a:t>waktu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merupakan</a:t>
            </a:r>
            <a:r>
              <a:rPr lang="en-US" sz="2400" dirty="0" smtClean="0"/>
              <a:t> </a:t>
            </a:r>
            <a:r>
              <a:rPr lang="en-US" sz="2400" dirty="0" err="1" smtClean="0"/>
              <a:t>kegiatan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rumit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r>
              <a:rPr lang="en-US" sz="2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2064944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533400"/>
            <a:ext cx="8229600" cy="594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b. </a:t>
            </a:r>
            <a:r>
              <a:rPr lang="en-US" sz="2800" dirty="0" err="1" smtClean="0"/>
              <a:t>Analisis</a:t>
            </a:r>
            <a:r>
              <a:rPr lang="en-US" sz="2800" dirty="0" smtClean="0"/>
              <a:t> </a:t>
            </a:r>
            <a:r>
              <a:rPr lang="en-US" sz="2800" dirty="0" err="1" smtClean="0"/>
              <a:t>Kelayakan</a:t>
            </a:r>
            <a:r>
              <a:rPr lang="en-US" sz="2800" dirty="0" smtClean="0"/>
              <a:t> </a:t>
            </a:r>
            <a:r>
              <a:rPr lang="en-US" sz="2800" dirty="0" err="1" smtClean="0"/>
              <a:t>Finansial</a:t>
            </a:r>
            <a:endParaRPr lang="id-ID" sz="2800" dirty="0" smtClean="0"/>
          </a:p>
          <a:p>
            <a:pPr marL="0" indent="0">
              <a:buNone/>
            </a:pPr>
            <a:r>
              <a:rPr lang="id-ID" sz="2800" dirty="0"/>
              <a:t>	</a:t>
            </a:r>
            <a:r>
              <a:rPr lang="id-ID" sz="2800" dirty="0" smtClean="0"/>
              <a:t>analisis kekayaan finansial merupakan landasan untuk menentukan sumber daya finansial yang di perlukan untuk tingkat kegiatan tertentu dan laba yang bisa diharapkan. Ada 2 langkah dasar sebagai alternatif dalam analisis kelayakan </a:t>
            </a:r>
            <a:endParaRPr lang="en-US" sz="2800" dirty="0" smtClean="0"/>
          </a:p>
          <a:p>
            <a:pPr marL="0" indent="0">
              <a:buNone/>
            </a:pPr>
            <a:r>
              <a:rPr lang="id-ID" sz="2800" dirty="0" smtClean="0"/>
              <a:t>Finansial, yaitu:</a:t>
            </a:r>
          </a:p>
          <a:p>
            <a:pPr marL="457200" indent="-457200">
              <a:buAutoNum type="arabicPeriod"/>
            </a:pPr>
            <a:r>
              <a:rPr lang="id-ID" sz="2800" dirty="0" smtClean="0"/>
              <a:t>Penentuan kebutuhan finansial total dengan dana yang diperlukan untuk operasional.</a:t>
            </a:r>
          </a:p>
          <a:p>
            <a:pPr marL="0" indent="0">
              <a:buNone/>
            </a:pPr>
            <a:r>
              <a:rPr lang="id-ID" sz="2800" dirty="0" smtClean="0"/>
              <a:t>2.   Penentuan sumber daya finansial yang tersedia.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318452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sz="quarter"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x-none" sz="2400" b="1" dirty="0"/>
              <a:t>C. </a:t>
            </a:r>
            <a:r>
              <a:rPr lang="en-US" altLang="x-none" sz="2400" b="1" dirty="0" err="1"/>
              <a:t>Membedakan</a:t>
            </a:r>
            <a:r>
              <a:rPr lang="en-US" altLang="x-none" sz="2400" b="1" dirty="0"/>
              <a:t> </a:t>
            </a:r>
            <a:r>
              <a:rPr lang="en-US" altLang="x-none" sz="2400" b="1" dirty="0" err="1"/>
              <a:t>persaingan</a:t>
            </a:r>
            <a:endParaRPr lang="en-US" altLang="zh-CN" sz="2400" dirty="0"/>
          </a:p>
          <a:p>
            <a:pPr marL="0" indent="0">
              <a:buNone/>
            </a:pPr>
            <a:r>
              <a:rPr lang="id-ID" altLang="x-none" sz="2400" dirty="0" smtClean="0"/>
              <a:t>	</a:t>
            </a:r>
          </a:p>
          <a:p>
            <a:pPr marL="0" indent="0">
              <a:buNone/>
            </a:pPr>
            <a:r>
              <a:rPr lang="id-ID" altLang="x-none" sz="2400" dirty="0"/>
              <a:t>	</a:t>
            </a:r>
            <a:r>
              <a:rPr lang="en-US" altLang="x-none" sz="2400" dirty="0" err="1" smtClean="0"/>
              <a:t>Semua</a:t>
            </a:r>
            <a:r>
              <a:rPr lang="en-US" altLang="x-none" sz="2400" dirty="0" smtClean="0"/>
              <a:t> </a:t>
            </a:r>
            <a:r>
              <a:rPr lang="en-US" altLang="x-none" sz="2400" dirty="0" err="1"/>
              <a:t>usaha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produk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kerajinan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akan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menghadapI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persaingan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baik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persaingan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langsung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Yaitu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dari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produk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kerajinan</a:t>
            </a:r>
            <a:r>
              <a:rPr lang="en-US" altLang="x-none" sz="2400" dirty="0"/>
              <a:t> yang </a:t>
            </a:r>
            <a:r>
              <a:rPr lang="en-US" altLang="x-none" sz="2400" dirty="0" err="1"/>
              <a:t>sejenis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maupun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dengan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produk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perusahaan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kerajinan</a:t>
            </a:r>
            <a:r>
              <a:rPr lang="en-US" altLang="x-none" sz="2400" dirty="0"/>
              <a:t> lain </a:t>
            </a:r>
            <a:r>
              <a:rPr lang="en-US" altLang="x-none" sz="2400" dirty="0" err="1"/>
              <a:t>pada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pasar</a:t>
            </a:r>
            <a:r>
              <a:rPr lang="en-US" altLang="x-none" sz="2400" dirty="0"/>
              <a:t> yang </a:t>
            </a:r>
            <a:r>
              <a:rPr lang="en-US" altLang="x-none" sz="2400" dirty="0" err="1"/>
              <a:t>sama</a:t>
            </a:r>
            <a:r>
              <a:rPr lang="en-US" altLang="x-none" sz="2400" dirty="0"/>
              <a:t>.</a:t>
            </a:r>
            <a:endParaRPr lang="en-US" altLang="zh-CN" sz="2400" dirty="0"/>
          </a:p>
          <a:p>
            <a:pPr marL="0" indent="0">
              <a:buNone/>
            </a:pPr>
            <a:r>
              <a:rPr lang="id-ID" altLang="x-none" sz="2400" dirty="0" smtClean="0"/>
              <a:t>	</a:t>
            </a:r>
            <a:r>
              <a:rPr lang="en-US" altLang="x-none" sz="2400" dirty="0" err="1" smtClean="0"/>
              <a:t>Analisis</a:t>
            </a:r>
            <a:r>
              <a:rPr lang="id-ID" altLang="x-none" sz="2400" dirty="0" smtClean="0"/>
              <a:t> </a:t>
            </a:r>
            <a:r>
              <a:rPr lang="en-US" altLang="x-none" sz="2400" dirty="0" smtClean="0"/>
              <a:t> </a:t>
            </a:r>
            <a:r>
              <a:rPr lang="en-US" altLang="x-none" sz="2400" dirty="0"/>
              <a:t>SWOT </a:t>
            </a:r>
            <a:r>
              <a:rPr lang="en-US" altLang="x-none" sz="2400" dirty="0" err="1"/>
              <a:t>dilakukan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dengan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mewawancarai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pengusaha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kerajinan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menggunakan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kuisioner</a:t>
            </a:r>
            <a:r>
              <a:rPr lang="en-US" altLang="x-none" sz="2400" dirty="0"/>
              <a:t>. </a:t>
            </a:r>
            <a:r>
              <a:rPr lang="en-US" altLang="x-none" sz="2400" dirty="0" err="1"/>
              <a:t>Dengan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cara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menggunakan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aspek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sosial</a:t>
            </a:r>
            <a:r>
              <a:rPr lang="en-US" altLang="x-none" sz="2400" dirty="0"/>
              <a:t>, </a:t>
            </a:r>
            <a:r>
              <a:rPr lang="en-US" altLang="x-none" sz="2400" dirty="0" err="1"/>
              <a:t>ekonomi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dan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tekhnik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produksi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untuk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mengidentifikasi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faktor</a:t>
            </a:r>
            <a:r>
              <a:rPr lang="en-US" altLang="x-none" sz="2400" dirty="0"/>
              <a:t> internal </a:t>
            </a:r>
            <a:r>
              <a:rPr lang="en-US" altLang="x-none" sz="2400" dirty="0" err="1"/>
              <a:t>dan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eksternal</a:t>
            </a:r>
            <a:r>
              <a:rPr lang="en-US" altLang="x-none" sz="2400" dirty="0"/>
              <a:t>. </a:t>
            </a:r>
            <a:r>
              <a:rPr lang="en-US" altLang="x-none" sz="2400" dirty="0" err="1"/>
              <a:t>Untuj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membentuk</a:t>
            </a:r>
            <a:r>
              <a:rPr lang="en-US" altLang="x-none" sz="2400" dirty="0"/>
              <a:t> proses </a:t>
            </a:r>
            <a:r>
              <a:rPr lang="en-US" altLang="x-none" sz="2400" dirty="0" err="1"/>
              <a:t>pengembangan</a:t>
            </a:r>
            <a:r>
              <a:rPr lang="en-US" altLang="x-none" sz="2400" dirty="0"/>
              <a:t> ide, </a:t>
            </a:r>
            <a:r>
              <a:rPr lang="en-US" altLang="x-none" sz="2400" dirty="0" err="1"/>
              <a:t>wirausahaan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perlu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memberikan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kebebasan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dan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dorongan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kepada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karyawannya</a:t>
            </a:r>
            <a:r>
              <a:rPr lang="en-US" altLang="x-none" sz="2400" dirty="0"/>
              <a:t> Agar </a:t>
            </a:r>
            <a:r>
              <a:rPr lang="en-US" altLang="x-none" sz="2400" dirty="0" err="1"/>
              <a:t>mereka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berani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mengembangkan</a:t>
            </a:r>
            <a:r>
              <a:rPr lang="en-US" altLang="x-none" sz="2400" dirty="0"/>
              <a:t> ide </a:t>
            </a:r>
            <a:r>
              <a:rPr lang="en-US" altLang="x-none" sz="2400" dirty="0" err="1"/>
              <a:t>ide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dalam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peluang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usahanya</a:t>
            </a:r>
            <a:r>
              <a:rPr lang="en-US" altLang="x-none" sz="2400" dirty="0"/>
              <a:t>.</a:t>
            </a:r>
            <a:endParaRPr lang="en-US" altLang="zh-CN" sz="2400" dirty="0"/>
          </a:p>
          <a:p>
            <a:pPr marL="0" indent="0">
              <a:buNone/>
            </a:pPr>
            <a:endParaRPr lang="id-ID" sz="2200" dirty="0"/>
          </a:p>
        </p:txBody>
      </p:sp>
    </p:spTree>
    <p:extLst>
      <p:ext uri="{BB962C8B-B14F-4D97-AF65-F5344CB8AC3E}">
        <p14:creationId xmlns:p14="http://schemas.microsoft.com/office/powerpoint/2010/main" val="107201606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altLang="x-none" sz="2300" b="1" dirty="0">
                <a:solidFill>
                  <a:prstClr val="black"/>
                </a:solidFill>
              </a:rPr>
              <a:t>2. </a:t>
            </a:r>
            <a:r>
              <a:rPr lang="en-US" altLang="x-none" sz="2300" b="1" dirty="0" err="1">
                <a:solidFill>
                  <a:prstClr val="black"/>
                </a:solidFill>
              </a:rPr>
              <a:t>Sumber</a:t>
            </a:r>
            <a:r>
              <a:rPr lang="en-US" altLang="x-none" sz="2300" b="1" dirty="0">
                <a:solidFill>
                  <a:prstClr val="black"/>
                </a:solidFill>
              </a:rPr>
              <a:t> </a:t>
            </a:r>
            <a:r>
              <a:rPr lang="en-US" altLang="x-none" sz="2300" b="1" dirty="0" err="1">
                <a:solidFill>
                  <a:prstClr val="black"/>
                </a:solidFill>
              </a:rPr>
              <a:t>daya</a:t>
            </a:r>
            <a:r>
              <a:rPr lang="en-US" altLang="x-none" sz="2300" b="1" dirty="0">
                <a:solidFill>
                  <a:prstClr val="black"/>
                </a:solidFill>
              </a:rPr>
              <a:t> yang </a:t>
            </a:r>
            <a:r>
              <a:rPr lang="en-US" altLang="x-none" sz="2300" b="1" dirty="0" err="1">
                <a:solidFill>
                  <a:prstClr val="black"/>
                </a:solidFill>
              </a:rPr>
              <a:t>dibutuhkan</a:t>
            </a:r>
            <a:r>
              <a:rPr lang="en-US" altLang="x-none" sz="2300" b="1" dirty="0">
                <a:solidFill>
                  <a:prstClr val="black"/>
                </a:solidFill>
              </a:rPr>
              <a:t> </a:t>
            </a:r>
            <a:r>
              <a:rPr lang="en-US" altLang="x-none" sz="2300" b="1" dirty="0" err="1">
                <a:solidFill>
                  <a:prstClr val="black"/>
                </a:solidFill>
              </a:rPr>
              <a:t>dalam</a:t>
            </a:r>
            <a:r>
              <a:rPr lang="en-US" altLang="x-none" sz="2300" b="1" dirty="0">
                <a:solidFill>
                  <a:prstClr val="black"/>
                </a:solidFill>
              </a:rPr>
              <a:t> </a:t>
            </a:r>
            <a:r>
              <a:rPr lang="en-US" altLang="x-none" sz="2300" b="1" dirty="0" err="1">
                <a:solidFill>
                  <a:prstClr val="black"/>
                </a:solidFill>
              </a:rPr>
              <a:t>usaha</a:t>
            </a:r>
            <a:r>
              <a:rPr lang="en-US" altLang="x-none" sz="2300" b="1" dirty="0">
                <a:solidFill>
                  <a:prstClr val="black"/>
                </a:solidFill>
              </a:rPr>
              <a:t> </a:t>
            </a:r>
            <a:r>
              <a:rPr lang="en-US" altLang="x-none" sz="2300" b="1" dirty="0" err="1">
                <a:solidFill>
                  <a:prstClr val="black"/>
                </a:solidFill>
              </a:rPr>
              <a:t>kerajinan</a:t>
            </a:r>
            <a:r>
              <a:rPr lang="en-US" altLang="x-none" sz="2300" b="1" dirty="0">
                <a:solidFill>
                  <a:prstClr val="black"/>
                </a:solidFill>
              </a:rPr>
              <a:t> </a:t>
            </a:r>
            <a:r>
              <a:rPr lang="en-US" altLang="x-none" sz="2300" b="1" dirty="0" err="1">
                <a:solidFill>
                  <a:prstClr val="black"/>
                </a:solidFill>
              </a:rPr>
              <a:t>dari</a:t>
            </a:r>
            <a:r>
              <a:rPr lang="en-US" altLang="x-none" sz="2300" b="1" dirty="0">
                <a:solidFill>
                  <a:prstClr val="black"/>
                </a:solidFill>
              </a:rPr>
              <a:t> </a:t>
            </a:r>
            <a:r>
              <a:rPr lang="en-US" altLang="x-none" sz="2300" b="1" dirty="0" err="1">
                <a:solidFill>
                  <a:prstClr val="black"/>
                </a:solidFill>
              </a:rPr>
              <a:t>bahan</a:t>
            </a:r>
            <a:r>
              <a:rPr lang="en-US" altLang="x-none" sz="2300" b="1" dirty="0">
                <a:solidFill>
                  <a:prstClr val="black"/>
                </a:solidFill>
              </a:rPr>
              <a:t> </a:t>
            </a:r>
            <a:r>
              <a:rPr lang="en-US" altLang="x-none" sz="2300" b="1" dirty="0" err="1">
                <a:solidFill>
                  <a:prstClr val="black"/>
                </a:solidFill>
              </a:rPr>
              <a:t>limbah</a:t>
            </a:r>
            <a:r>
              <a:rPr lang="en-US" altLang="x-none" sz="2300" b="1" dirty="0">
                <a:solidFill>
                  <a:prstClr val="black"/>
                </a:solidFill>
              </a:rPr>
              <a:t> </a:t>
            </a:r>
            <a:r>
              <a:rPr lang="en-US" altLang="x-none" sz="2300" b="1" dirty="0" err="1">
                <a:solidFill>
                  <a:prstClr val="black"/>
                </a:solidFill>
              </a:rPr>
              <a:t>berbentuk</a:t>
            </a:r>
            <a:r>
              <a:rPr lang="en-US" altLang="x-none" sz="2300" b="1" dirty="0">
                <a:solidFill>
                  <a:prstClr val="black"/>
                </a:solidFill>
              </a:rPr>
              <a:t> </a:t>
            </a:r>
            <a:r>
              <a:rPr lang="en-US" altLang="x-none" sz="2300" b="1" dirty="0" err="1">
                <a:solidFill>
                  <a:prstClr val="black"/>
                </a:solidFill>
              </a:rPr>
              <a:t>bangun</a:t>
            </a:r>
            <a:r>
              <a:rPr lang="en-US" altLang="x-none" sz="2300" b="1" dirty="0">
                <a:solidFill>
                  <a:prstClr val="black"/>
                </a:solidFill>
              </a:rPr>
              <a:t> </a:t>
            </a:r>
            <a:r>
              <a:rPr lang="en-US" altLang="x-none" sz="2300" b="1" dirty="0" err="1">
                <a:solidFill>
                  <a:prstClr val="black"/>
                </a:solidFill>
              </a:rPr>
              <a:t>datar</a:t>
            </a:r>
            <a:endParaRPr lang="x-none" sz="2300" b="1">
              <a:solidFill>
                <a:prstClr val="black"/>
              </a:solidFill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altLang="x-none" sz="2300" dirty="0">
                <a:solidFill>
                  <a:prstClr val="black"/>
                </a:solidFill>
              </a:rPr>
              <a:t> </a:t>
            </a:r>
            <a:r>
              <a:rPr lang="en-US" altLang="x-none" sz="2300" dirty="0" err="1">
                <a:solidFill>
                  <a:prstClr val="black"/>
                </a:solidFill>
              </a:rPr>
              <a:t>Sumber</a:t>
            </a:r>
            <a:r>
              <a:rPr lang="en-US" altLang="x-none" sz="2300" dirty="0">
                <a:solidFill>
                  <a:prstClr val="black"/>
                </a:solidFill>
              </a:rPr>
              <a:t> </a:t>
            </a:r>
            <a:r>
              <a:rPr lang="en-US" altLang="x-none" sz="2300" dirty="0" err="1">
                <a:solidFill>
                  <a:prstClr val="black"/>
                </a:solidFill>
              </a:rPr>
              <a:t>daya</a:t>
            </a:r>
            <a:r>
              <a:rPr lang="en-US" altLang="x-none" sz="2300" dirty="0">
                <a:solidFill>
                  <a:prstClr val="black"/>
                </a:solidFill>
              </a:rPr>
              <a:t> yang </a:t>
            </a:r>
            <a:r>
              <a:rPr lang="en-US" altLang="x-none" sz="2300" dirty="0" err="1">
                <a:solidFill>
                  <a:prstClr val="black"/>
                </a:solidFill>
              </a:rPr>
              <a:t>dimiliki</a:t>
            </a:r>
            <a:r>
              <a:rPr lang="en-US" altLang="x-none" sz="2300" dirty="0">
                <a:solidFill>
                  <a:prstClr val="black"/>
                </a:solidFill>
              </a:rPr>
              <a:t> </a:t>
            </a:r>
            <a:r>
              <a:rPr lang="en-US" altLang="x-none" sz="2300" dirty="0" err="1">
                <a:solidFill>
                  <a:prstClr val="black"/>
                </a:solidFill>
              </a:rPr>
              <a:t>oleh</a:t>
            </a:r>
            <a:r>
              <a:rPr lang="en-US" altLang="x-none" sz="2300" dirty="0">
                <a:solidFill>
                  <a:prstClr val="black"/>
                </a:solidFill>
              </a:rPr>
              <a:t> </a:t>
            </a:r>
            <a:r>
              <a:rPr lang="en-US" altLang="x-none" sz="2300" dirty="0" err="1">
                <a:solidFill>
                  <a:prstClr val="black"/>
                </a:solidFill>
              </a:rPr>
              <a:t>perusahaan</a:t>
            </a:r>
            <a:r>
              <a:rPr lang="en-US" altLang="x-none" sz="2300" dirty="0">
                <a:solidFill>
                  <a:prstClr val="black"/>
                </a:solidFill>
              </a:rPr>
              <a:t> </a:t>
            </a:r>
            <a:r>
              <a:rPr lang="en-US" altLang="x-none" sz="2300" dirty="0" err="1">
                <a:solidFill>
                  <a:prstClr val="black"/>
                </a:solidFill>
              </a:rPr>
              <a:t>dapat</a:t>
            </a:r>
            <a:r>
              <a:rPr lang="en-US" altLang="x-none" sz="2300" dirty="0">
                <a:solidFill>
                  <a:prstClr val="black"/>
                </a:solidFill>
              </a:rPr>
              <a:t> </a:t>
            </a:r>
            <a:r>
              <a:rPr lang="en-US" altLang="x-none" sz="2300" dirty="0" err="1">
                <a:solidFill>
                  <a:prstClr val="black"/>
                </a:solidFill>
              </a:rPr>
              <a:t>dikategorikan</a:t>
            </a:r>
            <a:r>
              <a:rPr lang="en-US" altLang="x-none" sz="2300" dirty="0">
                <a:solidFill>
                  <a:prstClr val="black"/>
                </a:solidFill>
              </a:rPr>
              <a:t> </a:t>
            </a:r>
            <a:r>
              <a:rPr lang="en-US" altLang="x-none" sz="2300" dirty="0" err="1">
                <a:solidFill>
                  <a:prstClr val="black"/>
                </a:solidFill>
              </a:rPr>
              <a:t>atas</a:t>
            </a:r>
            <a:r>
              <a:rPr lang="en-US" altLang="x-none" sz="2300" dirty="0">
                <a:solidFill>
                  <a:prstClr val="black"/>
                </a:solidFill>
              </a:rPr>
              <a:t> 6 </a:t>
            </a:r>
            <a:r>
              <a:rPr lang="en-US" altLang="x-none" sz="2300" dirty="0" err="1">
                <a:solidFill>
                  <a:prstClr val="black"/>
                </a:solidFill>
              </a:rPr>
              <a:t>tipe</a:t>
            </a:r>
            <a:r>
              <a:rPr lang="en-US" altLang="x-none" sz="2300" dirty="0">
                <a:solidFill>
                  <a:prstClr val="black"/>
                </a:solidFill>
              </a:rPr>
              <a:t> (6M), </a:t>
            </a:r>
            <a:r>
              <a:rPr lang="en-US" altLang="x-none" sz="2300" dirty="0" err="1">
                <a:solidFill>
                  <a:prstClr val="black"/>
                </a:solidFill>
              </a:rPr>
              <a:t>sebagai</a:t>
            </a:r>
            <a:r>
              <a:rPr lang="en-US" altLang="x-none" sz="2300" dirty="0">
                <a:solidFill>
                  <a:prstClr val="black"/>
                </a:solidFill>
              </a:rPr>
              <a:t> </a:t>
            </a:r>
            <a:r>
              <a:rPr lang="en-US" altLang="x-none" sz="2300" dirty="0" err="1">
                <a:solidFill>
                  <a:prstClr val="black"/>
                </a:solidFill>
              </a:rPr>
              <a:t>berikut</a:t>
            </a:r>
            <a:r>
              <a:rPr lang="en-US" altLang="x-none" sz="2300" dirty="0">
                <a:solidFill>
                  <a:prstClr val="black"/>
                </a:solidFill>
              </a:rPr>
              <a:t>.</a:t>
            </a:r>
            <a:endParaRPr lang="x-none" sz="2300">
              <a:solidFill>
                <a:prstClr val="black"/>
              </a:solidFill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altLang="x-none" sz="2300" dirty="0">
                <a:solidFill>
                  <a:prstClr val="black"/>
                </a:solidFill>
              </a:rPr>
              <a:t> A. Man (</a:t>
            </a:r>
            <a:r>
              <a:rPr lang="en-US" altLang="x-none" sz="2300" dirty="0" err="1">
                <a:solidFill>
                  <a:prstClr val="black"/>
                </a:solidFill>
              </a:rPr>
              <a:t>manusia</a:t>
            </a:r>
            <a:r>
              <a:rPr lang="en-US" altLang="x-none" sz="2300" dirty="0">
                <a:solidFill>
                  <a:prstClr val="black"/>
                </a:solidFill>
              </a:rPr>
              <a:t>)</a:t>
            </a:r>
            <a:endParaRPr lang="x-none" sz="2300">
              <a:solidFill>
                <a:prstClr val="black"/>
              </a:solidFill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altLang="x-none" sz="2300" dirty="0" err="1">
                <a:solidFill>
                  <a:prstClr val="black"/>
                </a:solidFill>
              </a:rPr>
              <a:t>Sumber</a:t>
            </a:r>
            <a:r>
              <a:rPr lang="en-US" altLang="x-none" sz="2300" dirty="0">
                <a:solidFill>
                  <a:prstClr val="black"/>
                </a:solidFill>
              </a:rPr>
              <a:t> </a:t>
            </a:r>
            <a:r>
              <a:rPr lang="en-US" altLang="x-none" sz="2300" dirty="0" err="1">
                <a:solidFill>
                  <a:prstClr val="black"/>
                </a:solidFill>
              </a:rPr>
              <a:t>daya</a:t>
            </a:r>
            <a:r>
              <a:rPr lang="en-US" altLang="x-none" sz="2300" dirty="0">
                <a:solidFill>
                  <a:prstClr val="black"/>
                </a:solidFill>
              </a:rPr>
              <a:t> </a:t>
            </a:r>
            <a:r>
              <a:rPr lang="en-US" altLang="x-none" sz="2300" dirty="0" err="1">
                <a:solidFill>
                  <a:prstClr val="black"/>
                </a:solidFill>
              </a:rPr>
              <a:t>manusia</a:t>
            </a:r>
            <a:r>
              <a:rPr lang="en-US" altLang="x-none" sz="2300" dirty="0">
                <a:solidFill>
                  <a:prstClr val="black"/>
                </a:solidFill>
              </a:rPr>
              <a:t> </a:t>
            </a:r>
            <a:r>
              <a:rPr lang="en-US" altLang="x-none" sz="2300" dirty="0" err="1">
                <a:solidFill>
                  <a:prstClr val="black"/>
                </a:solidFill>
              </a:rPr>
              <a:t>adalah</a:t>
            </a:r>
            <a:r>
              <a:rPr lang="en-US" altLang="x-none" sz="2300" dirty="0">
                <a:solidFill>
                  <a:prstClr val="black"/>
                </a:solidFill>
              </a:rPr>
              <a:t> </a:t>
            </a:r>
            <a:r>
              <a:rPr lang="en-US" altLang="x-none" sz="2300" dirty="0" err="1">
                <a:solidFill>
                  <a:prstClr val="black"/>
                </a:solidFill>
              </a:rPr>
              <a:t>salah</a:t>
            </a:r>
            <a:r>
              <a:rPr lang="en-US" altLang="x-none" sz="2300" dirty="0">
                <a:solidFill>
                  <a:prstClr val="black"/>
                </a:solidFill>
              </a:rPr>
              <a:t> </a:t>
            </a:r>
            <a:r>
              <a:rPr lang="en-US" altLang="x-none" sz="2300" dirty="0" err="1">
                <a:solidFill>
                  <a:prstClr val="black"/>
                </a:solidFill>
              </a:rPr>
              <a:t>satu</a:t>
            </a:r>
            <a:r>
              <a:rPr lang="en-US" altLang="x-none" sz="2300" dirty="0">
                <a:solidFill>
                  <a:prstClr val="black"/>
                </a:solidFill>
              </a:rPr>
              <a:t> </a:t>
            </a:r>
            <a:r>
              <a:rPr lang="en-US" altLang="x-none" sz="2300" dirty="0" err="1">
                <a:solidFill>
                  <a:prstClr val="black"/>
                </a:solidFill>
              </a:rPr>
              <a:t>faktor</a:t>
            </a:r>
            <a:r>
              <a:rPr lang="en-US" altLang="x-none" sz="2300" dirty="0">
                <a:solidFill>
                  <a:prstClr val="black"/>
                </a:solidFill>
              </a:rPr>
              <a:t> </a:t>
            </a:r>
            <a:r>
              <a:rPr lang="en-US" altLang="x-none" sz="2300" dirty="0" err="1">
                <a:solidFill>
                  <a:prstClr val="black"/>
                </a:solidFill>
              </a:rPr>
              <a:t>produksi</a:t>
            </a:r>
            <a:r>
              <a:rPr lang="en-US" altLang="x-none" sz="2300" dirty="0">
                <a:solidFill>
                  <a:prstClr val="black"/>
                </a:solidFill>
              </a:rPr>
              <a:t> </a:t>
            </a:r>
            <a:r>
              <a:rPr lang="en-US" altLang="x-none" sz="2300" dirty="0" err="1">
                <a:solidFill>
                  <a:prstClr val="black"/>
                </a:solidFill>
              </a:rPr>
              <a:t>selain</a:t>
            </a:r>
            <a:r>
              <a:rPr lang="en-US" altLang="x-none" sz="2300" dirty="0">
                <a:solidFill>
                  <a:prstClr val="black"/>
                </a:solidFill>
              </a:rPr>
              <a:t> </a:t>
            </a:r>
            <a:r>
              <a:rPr lang="en-US" altLang="x-none" sz="2300" dirty="0" err="1">
                <a:solidFill>
                  <a:prstClr val="black"/>
                </a:solidFill>
              </a:rPr>
              <a:t>tanah</a:t>
            </a:r>
            <a:r>
              <a:rPr lang="en-US" altLang="x-none" sz="2300" dirty="0">
                <a:solidFill>
                  <a:prstClr val="black"/>
                </a:solidFill>
              </a:rPr>
              <a:t>, modal </a:t>
            </a:r>
            <a:r>
              <a:rPr lang="en-US" altLang="x-none" sz="2300" dirty="0" err="1">
                <a:solidFill>
                  <a:prstClr val="black"/>
                </a:solidFill>
              </a:rPr>
              <a:t>dan</a:t>
            </a:r>
            <a:r>
              <a:rPr lang="en-US" altLang="x-none" sz="2300" dirty="0">
                <a:solidFill>
                  <a:prstClr val="black"/>
                </a:solidFill>
              </a:rPr>
              <a:t> </a:t>
            </a:r>
            <a:r>
              <a:rPr lang="en-US" altLang="x-none" sz="2300" dirty="0" err="1">
                <a:solidFill>
                  <a:prstClr val="black"/>
                </a:solidFill>
              </a:rPr>
              <a:t>keterampilan</a:t>
            </a:r>
            <a:r>
              <a:rPr lang="en-US" altLang="x-none" sz="2300" dirty="0">
                <a:solidFill>
                  <a:prstClr val="black"/>
                </a:solidFill>
              </a:rPr>
              <a:t>. </a:t>
            </a:r>
            <a:r>
              <a:rPr lang="en-US" altLang="x-none" sz="2300" dirty="0" err="1">
                <a:solidFill>
                  <a:prstClr val="black"/>
                </a:solidFill>
              </a:rPr>
              <a:t>Manusia</a:t>
            </a:r>
            <a:r>
              <a:rPr lang="en-US" altLang="x-none" sz="2300" dirty="0">
                <a:solidFill>
                  <a:prstClr val="black"/>
                </a:solidFill>
              </a:rPr>
              <a:t> </a:t>
            </a:r>
            <a:r>
              <a:rPr lang="en-US" altLang="x-none" sz="2300" dirty="0" err="1">
                <a:solidFill>
                  <a:prstClr val="black"/>
                </a:solidFill>
              </a:rPr>
              <a:t>merupakan</a:t>
            </a:r>
            <a:r>
              <a:rPr lang="en-US" altLang="x-none" sz="2300" dirty="0">
                <a:solidFill>
                  <a:prstClr val="black"/>
                </a:solidFill>
              </a:rPr>
              <a:t> </a:t>
            </a:r>
            <a:r>
              <a:rPr lang="en-US" altLang="x-none" sz="2300" dirty="0" err="1">
                <a:solidFill>
                  <a:prstClr val="black"/>
                </a:solidFill>
              </a:rPr>
              <a:t>unsur</a:t>
            </a:r>
            <a:r>
              <a:rPr lang="en-US" altLang="x-none" sz="2300" dirty="0">
                <a:solidFill>
                  <a:prstClr val="black"/>
                </a:solidFill>
              </a:rPr>
              <a:t> </a:t>
            </a:r>
            <a:r>
              <a:rPr lang="en-US" altLang="x-none" sz="2300" dirty="0" err="1">
                <a:solidFill>
                  <a:prstClr val="black"/>
                </a:solidFill>
              </a:rPr>
              <a:t>manajemen</a:t>
            </a:r>
            <a:r>
              <a:rPr lang="en-US" altLang="x-none" sz="2300" dirty="0">
                <a:solidFill>
                  <a:prstClr val="black"/>
                </a:solidFill>
              </a:rPr>
              <a:t> yang </a:t>
            </a:r>
            <a:r>
              <a:rPr lang="en-US" altLang="x-none" sz="2300" dirty="0" err="1">
                <a:solidFill>
                  <a:prstClr val="black"/>
                </a:solidFill>
              </a:rPr>
              <a:t>penting</a:t>
            </a:r>
            <a:r>
              <a:rPr lang="en-US" altLang="x-none" sz="2300" dirty="0">
                <a:solidFill>
                  <a:prstClr val="black"/>
                </a:solidFill>
              </a:rPr>
              <a:t> </a:t>
            </a:r>
            <a:r>
              <a:rPr lang="en-US" altLang="x-none" sz="2300" dirty="0" err="1">
                <a:solidFill>
                  <a:prstClr val="black"/>
                </a:solidFill>
              </a:rPr>
              <a:t>dalan</a:t>
            </a:r>
            <a:r>
              <a:rPr lang="en-US" altLang="x-none" sz="2300" dirty="0">
                <a:solidFill>
                  <a:prstClr val="black"/>
                </a:solidFill>
              </a:rPr>
              <a:t> </a:t>
            </a:r>
            <a:r>
              <a:rPr lang="en-US" altLang="x-none" sz="2300" dirty="0" err="1">
                <a:solidFill>
                  <a:prstClr val="black"/>
                </a:solidFill>
              </a:rPr>
              <a:t>mencapai</a:t>
            </a:r>
            <a:r>
              <a:rPr lang="en-US" altLang="x-none" sz="2300" dirty="0">
                <a:solidFill>
                  <a:prstClr val="black"/>
                </a:solidFill>
              </a:rPr>
              <a:t> </a:t>
            </a:r>
            <a:r>
              <a:rPr lang="en-US" altLang="x-none" sz="2300" dirty="0" err="1">
                <a:solidFill>
                  <a:prstClr val="black"/>
                </a:solidFill>
              </a:rPr>
              <a:t>tujuan</a:t>
            </a:r>
            <a:r>
              <a:rPr lang="en-US" altLang="x-none" sz="2300" dirty="0">
                <a:solidFill>
                  <a:prstClr val="black"/>
                </a:solidFill>
              </a:rPr>
              <a:t> Perusahaan.</a:t>
            </a:r>
            <a:endParaRPr lang="x-none" sz="2300">
              <a:solidFill>
                <a:prstClr val="black"/>
              </a:solidFill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altLang="x-none" sz="2300" dirty="0">
                <a:solidFill>
                  <a:prstClr val="black"/>
                </a:solidFill>
              </a:rPr>
              <a:t>B. Money (</a:t>
            </a:r>
            <a:r>
              <a:rPr lang="en-US" altLang="x-none" sz="2300" dirty="0" err="1">
                <a:solidFill>
                  <a:prstClr val="black"/>
                </a:solidFill>
              </a:rPr>
              <a:t>uang</a:t>
            </a:r>
            <a:r>
              <a:rPr lang="en-US" altLang="x-none" sz="2300" dirty="0">
                <a:solidFill>
                  <a:prstClr val="black"/>
                </a:solidFill>
              </a:rPr>
              <a:t>)</a:t>
            </a:r>
            <a:endParaRPr lang="x-none" sz="2300">
              <a:solidFill>
                <a:prstClr val="black"/>
              </a:solidFill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altLang="x-none" sz="2300" dirty="0" err="1">
                <a:solidFill>
                  <a:prstClr val="black"/>
                </a:solidFill>
              </a:rPr>
              <a:t>Uang</a:t>
            </a:r>
            <a:r>
              <a:rPr lang="en-US" altLang="x-none" sz="2300" dirty="0">
                <a:solidFill>
                  <a:prstClr val="black"/>
                </a:solidFill>
              </a:rPr>
              <a:t> </a:t>
            </a:r>
            <a:r>
              <a:rPr lang="en-US" altLang="x-none" sz="2300" dirty="0" err="1">
                <a:solidFill>
                  <a:prstClr val="black"/>
                </a:solidFill>
              </a:rPr>
              <a:t>merupakan</a:t>
            </a:r>
            <a:r>
              <a:rPr lang="en-US" altLang="x-none" sz="2300" dirty="0">
                <a:solidFill>
                  <a:prstClr val="black"/>
                </a:solidFill>
              </a:rPr>
              <a:t> </a:t>
            </a:r>
            <a:r>
              <a:rPr lang="en-US" altLang="x-none" sz="2300" dirty="0" err="1">
                <a:solidFill>
                  <a:prstClr val="black"/>
                </a:solidFill>
              </a:rPr>
              <a:t>salah</a:t>
            </a:r>
            <a:r>
              <a:rPr lang="en-US" altLang="x-none" sz="2300" dirty="0">
                <a:solidFill>
                  <a:prstClr val="black"/>
                </a:solidFill>
              </a:rPr>
              <a:t> </a:t>
            </a:r>
            <a:r>
              <a:rPr lang="en-US" altLang="x-none" sz="2300" dirty="0" err="1">
                <a:solidFill>
                  <a:prstClr val="black"/>
                </a:solidFill>
              </a:rPr>
              <a:t>satu</a:t>
            </a:r>
            <a:r>
              <a:rPr lang="en-US" altLang="x-none" sz="2300" dirty="0">
                <a:solidFill>
                  <a:prstClr val="black"/>
                </a:solidFill>
              </a:rPr>
              <a:t> </a:t>
            </a:r>
            <a:r>
              <a:rPr lang="en-US" altLang="x-none" sz="2300" dirty="0" err="1">
                <a:solidFill>
                  <a:prstClr val="black"/>
                </a:solidFill>
              </a:rPr>
              <a:t>unsur</a:t>
            </a:r>
            <a:r>
              <a:rPr lang="en-US" altLang="x-none" sz="2300" dirty="0">
                <a:solidFill>
                  <a:prstClr val="black"/>
                </a:solidFill>
              </a:rPr>
              <a:t> yang </a:t>
            </a:r>
            <a:r>
              <a:rPr lang="en-US" altLang="x-none" sz="2300" dirty="0" err="1">
                <a:solidFill>
                  <a:prstClr val="black"/>
                </a:solidFill>
              </a:rPr>
              <a:t>tidak</a:t>
            </a:r>
            <a:r>
              <a:rPr lang="en-US" altLang="x-none" sz="2300" dirty="0">
                <a:solidFill>
                  <a:prstClr val="black"/>
                </a:solidFill>
              </a:rPr>
              <a:t> </a:t>
            </a:r>
            <a:r>
              <a:rPr lang="en-US" altLang="x-none" sz="2300" dirty="0" err="1">
                <a:solidFill>
                  <a:prstClr val="black"/>
                </a:solidFill>
              </a:rPr>
              <a:t>dapat</a:t>
            </a:r>
            <a:r>
              <a:rPr lang="en-US" altLang="x-none" sz="2300" dirty="0">
                <a:solidFill>
                  <a:prstClr val="black"/>
                </a:solidFill>
              </a:rPr>
              <a:t> </a:t>
            </a:r>
            <a:r>
              <a:rPr lang="en-US" altLang="x-none" sz="2300" dirty="0" err="1">
                <a:solidFill>
                  <a:prstClr val="black"/>
                </a:solidFill>
              </a:rPr>
              <a:t>diabaikan</a:t>
            </a:r>
            <a:r>
              <a:rPr lang="en-US" altLang="x-none" sz="2300" dirty="0">
                <a:solidFill>
                  <a:prstClr val="black"/>
                </a:solidFill>
              </a:rPr>
              <a:t>. </a:t>
            </a:r>
            <a:r>
              <a:rPr lang="en-US" altLang="x-none" sz="2300" dirty="0" err="1">
                <a:solidFill>
                  <a:prstClr val="black"/>
                </a:solidFill>
              </a:rPr>
              <a:t>Besar</a:t>
            </a:r>
            <a:r>
              <a:rPr lang="en-US" altLang="x-none" sz="2300" dirty="0">
                <a:solidFill>
                  <a:prstClr val="black"/>
                </a:solidFill>
              </a:rPr>
              <a:t> </a:t>
            </a:r>
            <a:r>
              <a:rPr lang="en-US" altLang="x-none" sz="2300" dirty="0" err="1">
                <a:solidFill>
                  <a:prstClr val="black"/>
                </a:solidFill>
              </a:rPr>
              <a:t>kecilnya</a:t>
            </a:r>
            <a:r>
              <a:rPr lang="en-US" altLang="x-none" sz="2300" dirty="0">
                <a:solidFill>
                  <a:prstClr val="black"/>
                </a:solidFill>
              </a:rPr>
              <a:t> </a:t>
            </a:r>
            <a:r>
              <a:rPr lang="en-US" altLang="x-none" sz="2300" dirty="0" err="1">
                <a:solidFill>
                  <a:prstClr val="black"/>
                </a:solidFill>
              </a:rPr>
              <a:t>hasil</a:t>
            </a:r>
            <a:r>
              <a:rPr lang="en-US" altLang="x-none" sz="2300" dirty="0">
                <a:solidFill>
                  <a:prstClr val="black"/>
                </a:solidFill>
              </a:rPr>
              <a:t> </a:t>
            </a:r>
            <a:r>
              <a:rPr lang="en-US" altLang="x-none" sz="2300" dirty="0" err="1">
                <a:solidFill>
                  <a:prstClr val="black"/>
                </a:solidFill>
              </a:rPr>
              <a:t>kegiatan</a:t>
            </a:r>
            <a:r>
              <a:rPr lang="en-US" altLang="x-none" sz="2300" dirty="0">
                <a:solidFill>
                  <a:prstClr val="black"/>
                </a:solidFill>
              </a:rPr>
              <a:t> </a:t>
            </a:r>
            <a:r>
              <a:rPr lang="en-US" altLang="x-none" sz="2300" dirty="0" err="1">
                <a:solidFill>
                  <a:prstClr val="black"/>
                </a:solidFill>
              </a:rPr>
              <a:t>dapat</a:t>
            </a:r>
            <a:r>
              <a:rPr lang="en-US" altLang="x-none" sz="2300" dirty="0">
                <a:solidFill>
                  <a:prstClr val="black"/>
                </a:solidFill>
              </a:rPr>
              <a:t> </a:t>
            </a:r>
            <a:r>
              <a:rPr lang="en-US" altLang="x-none" sz="2300" dirty="0" err="1">
                <a:solidFill>
                  <a:prstClr val="black"/>
                </a:solidFill>
              </a:rPr>
              <a:t>Diukur</a:t>
            </a:r>
            <a:r>
              <a:rPr lang="en-US" altLang="x-none" sz="2300" dirty="0">
                <a:solidFill>
                  <a:prstClr val="black"/>
                </a:solidFill>
              </a:rPr>
              <a:t> </a:t>
            </a:r>
            <a:r>
              <a:rPr lang="en-US" altLang="x-none" sz="2300" dirty="0" err="1">
                <a:solidFill>
                  <a:prstClr val="black"/>
                </a:solidFill>
              </a:rPr>
              <a:t>dari</a:t>
            </a:r>
            <a:r>
              <a:rPr lang="en-US" altLang="x-none" sz="2300" dirty="0">
                <a:solidFill>
                  <a:prstClr val="black"/>
                </a:solidFill>
              </a:rPr>
              <a:t> </a:t>
            </a:r>
            <a:r>
              <a:rPr lang="en-US" altLang="x-none" sz="2300" dirty="0" err="1">
                <a:solidFill>
                  <a:prstClr val="black"/>
                </a:solidFill>
              </a:rPr>
              <a:t>jumlah</a:t>
            </a:r>
            <a:r>
              <a:rPr lang="en-US" altLang="x-none" sz="2300" dirty="0">
                <a:solidFill>
                  <a:prstClr val="black"/>
                </a:solidFill>
              </a:rPr>
              <a:t> </a:t>
            </a:r>
            <a:r>
              <a:rPr lang="en-US" altLang="x-none" sz="2300" dirty="0" err="1">
                <a:solidFill>
                  <a:prstClr val="black"/>
                </a:solidFill>
              </a:rPr>
              <a:t>uang</a:t>
            </a:r>
            <a:r>
              <a:rPr lang="en-US" altLang="x-none" sz="2300" dirty="0">
                <a:solidFill>
                  <a:prstClr val="black"/>
                </a:solidFill>
              </a:rPr>
              <a:t> yang </a:t>
            </a:r>
            <a:r>
              <a:rPr lang="en-US" altLang="x-none" sz="2300" dirty="0" err="1">
                <a:solidFill>
                  <a:prstClr val="black"/>
                </a:solidFill>
              </a:rPr>
              <a:t>beredar</a:t>
            </a:r>
            <a:r>
              <a:rPr lang="en-US" altLang="x-none" sz="2300" dirty="0">
                <a:solidFill>
                  <a:prstClr val="black"/>
                </a:solidFill>
              </a:rPr>
              <a:t> </a:t>
            </a:r>
            <a:r>
              <a:rPr lang="en-US" altLang="x-none" sz="2300" dirty="0" err="1">
                <a:solidFill>
                  <a:prstClr val="black"/>
                </a:solidFill>
              </a:rPr>
              <a:t>dalam</a:t>
            </a:r>
            <a:r>
              <a:rPr lang="en-US" altLang="x-none" sz="2300" dirty="0">
                <a:solidFill>
                  <a:prstClr val="black"/>
                </a:solidFill>
              </a:rPr>
              <a:t> </a:t>
            </a:r>
            <a:r>
              <a:rPr lang="en-US" altLang="x-none" sz="2300" dirty="0" err="1">
                <a:solidFill>
                  <a:prstClr val="black"/>
                </a:solidFill>
              </a:rPr>
              <a:t>perusahaan</a:t>
            </a:r>
            <a:r>
              <a:rPr lang="en-US" altLang="x-none" sz="2300" dirty="0" smtClean="0">
                <a:solidFill>
                  <a:prstClr val="black"/>
                </a:solidFill>
              </a:rPr>
              <a:t>.</a:t>
            </a:r>
            <a:endParaRPr lang="x-none" sz="2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00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193</TotalTime>
  <Words>768</Words>
  <Application>Microsoft Office PowerPoint</Application>
  <PresentationFormat>On-screen Show (4:3)</PresentationFormat>
  <Paragraphs>141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Oriel</vt:lpstr>
      <vt:lpstr>KELOMPOK 1</vt:lpstr>
      <vt:lpstr>BAB 1 WIRAUSAHA KERAJINAN DARI BAHAN LIMBAH BERBENTUK BANGUN DATAR</vt:lpstr>
      <vt:lpstr>A. PERENCANAAN USAHA KERAJINAN DARI BAHAN LIMBAH BERBENTUK BANGUN DATAR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KELOMPOK 1</dc:title>
  <dc:creator>putri</dc:creator>
  <cp:lastModifiedBy>putri</cp:lastModifiedBy>
  <cp:revision>18</cp:revision>
  <dcterms:created xsi:type="dcterms:W3CDTF">2018-08-20T08:16:37Z</dcterms:created>
  <dcterms:modified xsi:type="dcterms:W3CDTF">2018-08-23T11:14:28Z</dcterms:modified>
</cp:coreProperties>
</file>